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1"/>
  </p:sldMasterIdLst>
  <p:notesMasterIdLst>
    <p:notesMasterId r:id="rId69"/>
  </p:notesMasterIdLst>
  <p:sldIdLst>
    <p:sldId id="558" r:id="rId2"/>
    <p:sldId id="568" r:id="rId3"/>
    <p:sldId id="564" r:id="rId4"/>
    <p:sldId id="410" r:id="rId5"/>
    <p:sldId id="417" r:id="rId6"/>
    <p:sldId id="569" r:id="rId7"/>
    <p:sldId id="418" r:id="rId8"/>
    <p:sldId id="419" r:id="rId9"/>
    <p:sldId id="421" r:id="rId10"/>
    <p:sldId id="424" r:id="rId11"/>
    <p:sldId id="427" r:id="rId12"/>
    <p:sldId id="565" r:id="rId13"/>
    <p:sldId id="431" r:id="rId14"/>
    <p:sldId id="460" r:id="rId15"/>
    <p:sldId id="469" r:id="rId16"/>
    <p:sldId id="463" r:id="rId17"/>
    <p:sldId id="464" r:id="rId18"/>
    <p:sldId id="467" r:id="rId19"/>
    <p:sldId id="468" r:id="rId20"/>
    <p:sldId id="465" r:id="rId21"/>
    <p:sldId id="466" r:id="rId22"/>
    <p:sldId id="472" r:id="rId23"/>
    <p:sldId id="473" r:id="rId24"/>
    <p:sldId id="515" r:id="rId25"/>
    <p:sldId id="516" r:id="rId26"/>
    <p:sldId id="517" r:id="rId27"/>
    <p:sldId id="518" r:id="rId28"/>
    <p:sldId id="507" r:id="rId29"/>
    <p:sldId id="508" r:id="rId30"/>
    <p:sldId id="506" r:id="rId31"/>
    <p:sldId id="512" r:id="rId32"/>
    <p:sldId id="509" r:id="rId33"/>
    <p:sldId id="476" r:id="rId34"/>
    <p:sldId id="479" r:id="rId35"/>
    <p:sldId id="441" r:id="rId36"/>
    <p:sldId id="570" r:id="rId37"/>
    <p:sldId id="572" r:id="rId38"/>
    <p:sldId id="481" r:id="rId39"/>
    <p:sldId id="574" r:id="rId40"/>
    <p:sldId id="483" r:id="rId41"/>
    <p:sldId id="484" r:id="rId42"/>
    <p:sldId id="485" r:id="rId43"/>
    <p:sldId id="521" r:id="rId44"/>
    <p:sldId id="486" r:id="rId45"/>
    <p:sldId id="519" r:id="rId46"/>
    <p:sldId id="520" r:id="rId47"/>
    <p:sldId id="487" r:id="rId48"/>
    <p:sldId id="522" r:id="rId49"/>
    <p:sldId id="489" r:id="rId50"/>
    <p:sldId id="490" r:id="rId51"/>
    <p:sldId id="492" r:id="rId52"/>
    <p:sldId id="493" r:id="rId53"/>
    <p:sldId id="494" r:id="rId54"/>
    <p:sldId id="495" r:id="rId55"/>
    <p:sldId id="526" r:id="rId56"/>
    <p:sldId id="528" r:id="rId57"/>
    <p:sldId id="529" r:id="rId58"/>
    <p:sldId id="550" r:id="rId59"/>
    <p:sldId id="533" r:id="rId60"/>
    <p:sldId id="535" r:id="rId61"/>
    <p:sldId id="552" r:id="rId62"/>
    <p:sldId id="553" r:id="rId63"/>
    <p:sldId id="554" r:id="rId64"/>
    <p:sldId id="556" r:id="rId65"/>
    <p:sldId id="566" r:id="rId66"/>
    <p:sldId id="567" r:id="rId67"/>
    <p:sldId id="557" r:id="rId68"/>
  </p:sldIdLst>
  <p:sldSz cx="13004800" cy="9753600"/>
  <p:notesSz cx="6858000" cy="9144000"/>
  <p:embeddedFontLst>
    <p:embeddedFont>
      <p:font typeface="Politica" panose="02000506060000020004" pitchFamily="2" charset="0"/>
      <p:regular r:id="rId70"/>
    </p:embeddedFont>
    <p:embeddedFont>
      <p:font typeface="Bebas Neue" panose="020B0000000000000000" pitchFamily="34" charset="0"/>
      <p:regular r:id="rId71"/>
    </p:embeddedFont>
    <p:embeddedFont>
      <p:font typeface="Helvetica" panose="020B0604020202020204" pitchFamily="34"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70"/>
    <a:srgbClr val="0356A1"/>
    <a:srgbClr val="0369C5"/>
    <a:srgbClr val="002776"/>
    <a:srgbClr val="00297A"/>
    <a:srgbClr val="035EB1"/>
    <a:srgbClr val="2BA6B7"/>
    <a:srgbClr val="2EB2C4"/>
    <a:srgbClr val="1E7480"/>
    <a:srgbClr val="2DACB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6" autoAdjust="0"/>
    <p:restoredTop sz="79712" autoAdjust="0"/>
  </p:normalViewPr>
  <p:slideViewPr>
    <p:cSldViewPr>
      <p:cViewPr varScale="1">
        <p:scale>
          <a:sx n="51" d="100"/>
          <a:sy n="51" d="100"/>
        </p:scale>
        <p:origin x="-2154" y="-96"/>
      </p:cViewPr>
      <p:guideLst>
        <p:guide orient="horz" pos="3072"/>
        <p:guide pos="4096"/>
      </p:guideLst>
    </p:cSldViewPr>
  </p:slideViewPr>
  <p:notesTextViewPr>
    <p:cViewPr>
      <p:scale>
        <a:sx n="125" d="100"/>
        <a:sy n="125" d="100"/>
      </p:scale>
      <p:origin x="0" y="0"/>
    </p:cViewPr>
  </p:notesTextViewPr>
  <p:sorterViewPr>
    <p:cViewPr>
      <p:scale>
        <a:sx n="100" d="100"/>
        <a:sy n="100" d="100"/>
      </p:scale>
      <p:origin x="0" y="8982"/>
    </p:cViewPr>
  </p:sorterViewPr>
  <p:notesViewPr>
    <p:cSldViewPr>
      <p:cViewPr varScale="1">
        <p:scale>
          <a:sx n="86" d="100"/>
          <a:sy n="86" d="100"/>
        </p:scale>
        <p:origin x="-385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85306B-C75B-424E-B1D5-50C34F0C402B}"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tr-TR"/>
        </a:p>
      </dgm:t>
    </dgm:pt>
    <dgm:pt modelId="{621E2F34-5FFB-4FC3-8747-FD00AF14074C}">
      <dgm:prSet/>
      <dgm:spPr>
        <a:solidFill>
          <a:srgbClr val="002060">
            <a:alpha val="85000"/>
          </a:srgbClr>
        </a:solidFill>
      </dgm:spPr>
      <dgm:t>
        <a:bodyPr/>
        <a:lstStyle/>
        <a:p>
          <a:r>
            <a:rPr lang="en-US" dirty="0" smtClean="0">
              <a:latin typeface="Bebas Neue" panose="020B0000000000000000" pitchFamily="34" charset="0"/>
            </a:rPr>
            <a:t>Roles</a:t>
          </a:r>
          <a:endParaRPr lang="tr-TR" dirty="0">
            <a:latin typeface="Bebas Neue" panose="020B0000000000000000" pitchFamily="34" charset="0"/>
          </a:endParaRPr>
        </a:p>
      </dgm:t>
    </dgm:pt>
    <dgm:pt modelId="{6F0F5167-AE04-4F55-9165-E935A812C0FD}" type="parTrans" cxnId="{CBA8944D-9CB0-4B3C-88C9-C1A30EC26468}">
      <dgm:prSet/>
      <dgm:spPr/>
      <dgm:t>
        <a:bodyPr/>
        <a:lstStyle/>
        <a:p>
          <a:endParaRPr lang="tr-TR"/>
        </a:p>
      </dgm:t>
    </dgm:pt>
    <dgm:pt modelId="{4D7A0276-2077-4B62-AA65-A1DD98CB5BFF}" type="sibTrans" cxnId="{CBA8944D-9CB0-4B3C-88C9-C1A30EC26468}">
      <dgm:prSet/>
      <dgm:spPr/>
      <dgm:t>
        <a:bodyPr/>
        <a:lstStyle/>
        <a:p>
          <a:endParaRPr lang="tr-TR"/>
        </a:p>
      </dgm:t>
    </dgm:pt>
    <dgm:pt modelId="{24FAFBE2-00E9-4203-83AF-0796AE479AB0}">
      <dgm:prSet/>
      <dgm:spPr>
        <a:solidFill>
          <a:srgbClr val="002060">
            <a:alpha val="85000"/>
          </a:srgbClr>
        </a:solidFill>
      </dgm:spPr>
      <dgm:t>
        <a:bodyPr/>
        <a:lstStyle/>
        <a:p>
          <a:r>
            <a:rPr lang="en-US" dirty="0" smtClean="0">
              <a:latin typeface="Bebas Neue" panose="020B0000000000000000" pitchFamily="34" charset="0"/>
            </a:rPr>
            <a:t>Ceremonies</a:t>
          </a:r>
          <a:endParaRPr lang="tr-TR" dirty="0">
            <a:latin typeface="Bebas Neue" panose="020B0000000000000000" pitchFamily="34" charset="0"/>
          </a:endParaRPr>
        </a:p>
      </dgm:t>
    </dgm:pt>
    <dgm:pt modelId="{6FED8E91-D73E-4CD0-9AD6-3BA50F03AD7D}" type="parTrans" cxnId="{3590628F-6EAF-4E8C-804B-5971E09A0BB1}">
      <dgm:prSet/>
      <dgm:spPr/>
      <dgm:t>
        <a:bodyPr/>
        <a:lstStyle/>
        <a:p>
          <a:endParaRPr lang="tr-TR"/>
        </a:p>
      </dgm:t>
    </dgm:pt>
    <dgm:pt modelId="{E6C9B02F-C330-4BE8-9615-10B758DB4B90}" type="sibTrans" cxnId="{3590628F-6EAF-4E8C-804B-5971E09A0BB1}">
      <dgm:prSet/>
      <dgm:spPr/>
      <dgm:t>
        <a:bodyPr/>
        <a:lstStyle/>
        <a:p>
          <a:endParaRPr lang="tr-TR"/>
        </a:p>
      </dgm:t>
    </dgm:pt>
    <dgm:pt modelId="{F28DA74C-FEA3-4927-B17C-831C47BAE74F}">
      <dgm:prSet/>
      <dgm:spPr>
        <a:solidFill>
          <a:srgbClr val="002060">
            <a:alpha val="85000"/>
          </a:srgbClr>
        </a:solidFill>
      </dgm:spPr>
      <dgm:t>
        <a:bodyPr/>
        <a:lstStyle/>
        <a:p>
          <a:r>
            <a:rPr lang="en-US" dirty="0" smtClean="0">
              <a:latin typeface="Bebas Neue" panose="020B0000000000000000" pitchFamily="34" charset="0"/>
            </a:rPr>
            <a:t>Artifacts</a:t>
          </a:r>
          <a:endParaRPr lang="tr-TR" dirty="0">
            <a:latin typeface="Bebas Neue" panose="020B0000000000000000" pitchFamily="34" charset="0"/>
          </a:endParaRPr>
        </a:p>
      </dgm:t>
    </dgm:pt>
    <dgm:pt modelId="{B1B00FD2-9A59-4A0F-A864-DDD76789B906}" type="parTrans" cxnId="{16AFF351-F5E6-4078-8B39-BD4737E669C1}">
      <dgm:prSet/>
      <dgm:spPr/>
      <dgm:t>
        <a:bodyPr/>
        <a:lstStyle/>
        <a:p>
          <a:endParaRPr lang="tr-TR"/>
        </a:p>
      </dgm:t>
    </dgm:pt>
    <dgm:pt modelId="{8F967C56-96A2-4779-960F-3760429801E5}" type="sibTrans" cxnId="{16AFF351-F5E6-4078-8B39-BD4737E669C1}">
      <dgm:prSet/>
      <dgm:spPr/>
      <dgm:t>
        <a:bodyPr/>
        <a:lstStyle/>
        <a:p>
          <a:endParaRPr lang="tr-TR"/>
        </a:p>
      </dgm:t>
    </dgm:pt>
    <dgm:pt modelId="{F51A0EDE-ECB0-4B93-BC8B-CABE0418591E}">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Product owner</a:t>
          </a:r>
          <a:endParaRPr lang="tr-TR" sz="3200" dirty="0">
            <a:solidFill>
              <a:srgbClr val="002060"/>
            </a:solidFill>
            <a:latin typeface="Bebas Neue" panose="020B0000000000000000" pitchFamily="34" charset="0"/>
          </a:endParaRPr>
        </a:p>
      </dgm:t>
    </dgm:pt>
    <dgm:pt modelId="{BE0B2E55-E9B2-4506-B0A6-5EE2F9480E7B}" type="parTrans" cxnId="{F5AF18A6-C830-430F-AE0C-19EF51D861C4}">
      <dgm:prSet/>
      <dgm:spPr/>
      <dgm:t>
        <a:bodyPr/>
        <a:lstStyle/>
        <a:p>
          <a:endParaRPr lang="tr-TR"/>
        </a:p>
      </dgm:t>
    </dgm:pt>
    <dgm:pt modelId="{1588A93F-3E32-425E-9755-BC01B21CA36A}" type="sibTrans" cxnId="{F5AF18A6-C830-430F-AE0C-19EF51D861C4}">
      <dgm:prSet/>
      <dgm:spPr/>
      <dgm:t>
        <a:bodyPr/>
        <a:lstStyle/>
        <a:p>
          <a:endParaRPr lang="tr-TR"/>
        </a:p>
      </dgm:t>
    </dgm:pt>
    <dgm:pt modelId="{5F5886E9-5563-40A6-9F3A-BFD6215419D3}">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Sprint planning</a:t>
          </a:r>
          <a:endParaRPr lang="tr-TR" sz="2300" dirty="0">
            <a:solidFill>
              <a:srgbClr val="002060"/>
            </a:solidFill>
            <a:latin typeface="Bebas Neue" panose="020B0000000000000000" pitchFamily="34" charset="0"/>
          </a:endParaRPr>
        </a:p>
      </dgm:t>
    </dgm:pt>
    <dgm:pt modelId="{0E47A083-14AE-4032-825D-F41102C37FD5}" type="parTrans" cxnId="{FB3DBB8A-94B2-499C-BE47-8B8302B6F8AD}">
      <dgm:prSet/>
      <dgm:spPr/>
      <dgm:t>
        <a:bodyPr/>
        <a:lstStyle/>
        <a:p>
          <a:endParaRPr lang="tr-TR"/>
        </a:p>
      </dgm:t>
    </dgm:pt>
    <dgm:pt modelId="{66B2ABEB-FBFB-4BDF-8B8D-5B64A4152D30}" type="sibTrans" cxnId="{FB3DBB8A-94B2-499C-BE47-8B8302B6F8AD}">
      <dgm:prSet/>
      <dgm:spPr/>
      <dgm:t>
        <a:bodyPr/>
        <a:lstStyle/>
        <a:p>
          <a:endParaRPr lang="tr-TR"/>
        </a:p>
      </dgm:t>
    </dgm:pt>
    <dgm:pt modelId="{B614D3B3-3234-4E36-94BE-63E62301CE91}">
      <dgm:prSet custT="1"/>
      <dgm:spPr/>
      <dgm:t>
        <a:bodyPr/>
        <a:lstStyle/>
        <a:p>
          <a:pPr marL="114300" marR="0" indent="0" defTabSz="533400" eaLnBrk="1" fontAlgn="auto" latinLnBrk="0" hangingPunct="1">
            <a:lnSpc>
              <a:spcPct val="90000"/>
            </a:lnSpc>
            <a:spcBef>
              <a:spcPct val="0"/>
            </a:spcBef>
            <a:spcAft>
              <a:spcPct val="15000"/>
            </a:spcAft>
            <a:buClrTx/>
            <a:buSzTx/>
            <a:buFontTx/>
            <a:buNone/>
            <a:tabLst/>
            <a:defRPr/>
          </a:pPr>
          <a:r>
            <a:rPr lang="en-US" sz="3200" dirty="0" smtClean="0">
              <a:solidFill>
                <a:srgbClr val="002060"/>
              </a:solidFill>
              <a:latin typeface="Bebas Neue" panose="020B0000000000000000" pitchFamily="34" charset="0"/>
            </a:rPr>
            <a:t> Product backlog</a:t>
          </a:r>
          <a:endParaRPr lang="tr-TR" sz="3200" dirty="0">
            <a:solidFill>
              <a:srgbClr val="002060"/>
            </a:solidFill>
            <a:latin typeface="Bebas Neue" panose="020B0000000000000000" pitchFamily="34" charset="0"/>
          </a:endParaRPr>
        </a:p>
      </dgm:t>
    </dgm:pt>
    <dgm:pt modelId="{DAEFB206-8883-4910-B976-BBFC95D9762C}" type="parTrans" cxnId="{97119381-F7B2-475A-AA4E-41618FDFDBB2}">
      <dgm:prSet/>
      <dgm:spPr/>
      <dgm:t>
        <a:bodyPr/>
        <a:lstStyle/>
        <a:p>
          <a:endParaRPr lang="tr-TR"/>
        </a:p>
      </dgm:t>
    </dgm:pt>
    <dgm:pt modelId="{536DF6B9-79BB-4C73-80AA-079A57CCE2B3}" type="sibTrans" cxnId="{97119381-F7B2-475A-AA4E-41618FDFDBB2}">
      <dgm:prSet/>
      <dgm:spPr/>
      <dgm:t>
        <a:bodyPr/>
        <a:lstStyle/>
        <a:p>
          <a:endParaRPr lang="tr-TR"/>
        </a:p>
      </dgm:t>
    </dgm:pt>
    <dgm:pt modelId="{9868FC54-7F7D-462B-BE2B-F704886DBAB6}">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a:t>
          </a:r>
          <a:r>
            <a:rPr lang="en-US" sz="3200" dirty="0" err="1" smtClean="0">
              <a:solidFill>
                <a:srgbClr val="002060"/>
              </a:solidFill>
              <a:latin typeface="Bebas Neue" panose="020B0000000000000000" pitchFamily="34" charset="0"/>
            </a:rPr>
            <a:t>SCRUm</a:t>
          </a:r>
          <a:r>
            <a:rPr lang="en-US" sz="3200" dirty="0" smtClean="0">
              <a:solidFill>
                <a:srgbClr val="002060"/>
              </a:solidFill>
              <a:latin typeface="Bebas Neue" panose="020B0000000000000000" pitchFamily="34" charset="0"/>
            </a:rPr>
            <a:t> master</a:t>
          </a:r>
          <a:endParaRPr lang="tr-TR" sz="3200" dirty="0">
            <a:solidFill>
              <a:srgbClr val="002060"/>
            </a:solidFill>
            <a:latin typeface="Bebas Neue" panose="020B0000000000000000" pitchFamily="34" charset="0"/>
          </a:endParaRPr>
        </a:p>
      </dgm:t>
    </dgm:pt>
    <dgm:pt modelId="{36886AE1-3B9A-4F6E-9640-EAC28CFBAD28}" type="parTrans" cxnId="{FA6C08CC-DC22-4A4D-BD98-C886F81DCD66}">
      <dgm:prSet/>
      <dgm:spPr/>
      <dgm:t>
        <a:bodyPr/>
        <a:lstStyle/>
        <a:p>
          <a:endParaRPr lang="tr-TR"/>
        </a:p>
      </dgm:t>
    </dgm:pt>
    <dgm:pt modelId="{5D9711EB-05DC-482C-85E6-74320090B78C}" type="sibTrans" cxnId="{FA6C08CC-DC22-4A4D-BD98-C886F81DCD66}">
      <dgm:prSet/>
      <dgm:spPr/>
      <dgm:t>
        <a:bodyPr/>
        <a:lstStyle/>
        <a:p>
          <a:endParaRPr lang="tr-TR"/>
        </a:p>
      </dgm:t>
    </dgm:pt>
    <dgm:pt modelId="{C06D974A-33EC-4070-8BFA-13E367115E9B}">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Team</a:t>
          </a:r>
          <a:endParaRPr lang="tr-TR" sz="3200" dirty="0" smtClean="0">
            <a:solidFill>
              <a:srgbClr val="002060"/>
            </a:solidFill>
            <a:latin typeface="Bebas Neue" panose="020B0000000000000000" pitchFamily="34" charset="0"/>
          </a:endParaRPr>
        </a:p>
      </dgm:t>
    </dgm:pt>
    <dgm:pt modelId="{771CCB61-8CC4-4026-A89F-DBDA84367AFA}" type="parTrans" cxnId="{06B9D4E6-6813-4A25-9A7A-63EC57A559C5}">
      <dgm:prSet/>
      <dgm:spPr/>
      <dgm:t>
        <a:bodyPr/>
        <a:lstStyle/>
        <a:p>
          <a:endParaRPr lang="tr-TR"/>
        </a:p>
      </dgm:t>
    </dgm:pt>
    <dgm:pt modelId="{890BBF32-755D-480F-AA06-FB0A3FAED60B}" type="sibTrans" cxnId="{06B9D4E6-6813-4A25-9A7A-63EC57A559C5}">
      <dgm:prSet/>
      <dgm:spPr/>
      <dgm:t>
        <a:bodyPr/>
        <a:lstStyle/>
        <a:p>
          <a:endParaRPr lang="tr-TR"/>
        </a:p>
      </dgm:t>
    </dgm:pt>
    <dgm:pt modelId="{0A53E85A-9CA3-4C09-BC67-954E2B5E1098}">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Sprint review</a:t>
          </a:r>
          <a:endParaRPr lang="tr-TR" sz="2300" dirty="0">
            <a:solidFill>
              <a:srgbClr val="002060"/>
            </a:solidFill>
            <a:latin typeface="Bebas Neue" panose="020B0000000000000000" pitchFamily="34" charset="0"/>
          </a:endParaRPr>
        </a:p>
      </dgm:t>
    </dgm:pt>
    <dgm:pt modelId="{5BE5D09C-7D3A-487F-B730-B95418AE348D}" type="parTrans" cxnId="{74A2EF64-B298-4459-812D-7094A34A7E52}">
      <dgm:prSet/>
      <dgm:spPr/>
      <dgm:t>
        <a:bodyPr/>
        <a:lstStyle/>
        <a:p>
          <a:endParaRPr lang="tr-TR"/>
        </a:p>
      </dgm:t>
    </dgm:pt>
    <dgm:pt modelId="{2BEC3DDE-14BB-4EEB-B2E9-CEEEC15364B3}" type="sibTrans" cxnId="{74A2EF64-B298-4459-812D-7094A34A7E52}">
      <dgm:prSet/>
      <dgm:spPr/>
      <dgm:t>
        <a:bodyPr/>
        <a:lstStyle/>
        <a:p>
          <a:endParaRPr lang="tr-TR"/>
        </a:p>
      </dgm:t>
    </dgm:pt>
    <dgm:pt modelId="{8C7DF28D-4068-427E-BAE6-6C5363E3062C}">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Sprint retrospective</a:t>
          </a:r>
          <a:endParaRPr lang="tr-TR" sz="2300" dirty="0">
            <a:solidFill>
              <a:srgbClr val="002060"/>
            </a:solidFill>
            <a:latin typeface="Bebas Neue" panose="020B0000000000000000" pitchFamily="34" charset="0"/>
          </a:endParaRPr>
        </a:p>
      </dgm:t>
    </dgm:pt>
    <dgm:pt modelId="{3555C318-C087-4A38-9444-7A4374BC54FB}" type="parTrans" cxnId="{21C54E66-6E9E-47A9-956B-9558EA3DA545}">
      <dgm:prSet/>
      <dgm:spPr/>
      <dgm:t>
        <a:bodyPr/>
        <a:lstStyle/>
        <a:p>
          <a:endParaRPr lang="tr-TR"/>
        </a:p>
      </dgm:t>
    </dgm:pt>
    <dgm:pt modelId="{D2DBD2AE-19AD-4F87-9943-DBEA7A640AC9}" type="sibTrans" cxnId="{21C54E66-6E9E-47A9-956B-9558EA3DA545}">
      <dgm:prSet/>
      <dgm:spPr/>
      <dgm:t>
        <a:bodyPr/>
        <a:lstStyle/>
        <a:p>
          <a:endParaRPr lang="tr-TR"/>
        </a:p>
      </dgm:t>
    </dgm:pt>
    <dgm:pt modelId="{695B901D-27A6-4BB0-ADC5-A5487594C326}">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3200" dirty="0" smtClean="0">
              <a:solidFill>
                <a:srgbClr val="002060"/>
              </a:solidFill>
              <a:latin typeface="Bebas Neue" panose="020B0000000000000000" pitchFamily="34" charset="0"/>
            </a:rPr>
            <a:t> Daily scrum meeting</a:t>
          </a:r>
          <a:endParaRPr lang="tr-TR" sz="3200" dirty="0" smtClean="0">
            <a:solidFill>
              <a:srgbClr val="002060"/>
            </a:solidFill>
            <a:latin typeface="Bebas Neue" panose="020B0000000000000000" pitchFamily="34" charset="0"/>
          </a:endParaRPr>
        </a:p>
        <a:p>
          <a:pPr marL="57150" indent="0" defTabSz="400050">
            <a:lnSpc>
              <a:spcPct val="90000"/>
            </a:lnSpc>
            <a:spcBef>
              <a:spcPct val="0"/>
            </a:spcBef>
            <a:spcAft>
              <a:spcPct val="15000"/>
            </a:spcAft>
            <a:buNone/>
          </a:pPr>
          <a:endParaRPr lang="tr-TR" sz="2300" dirty="0">
            <a:latin typeface="Bebas Neue" panose="020B0000000000000000" pitchFamily="34" charset="0"/>
          </a:endParaRPr>
        </a:p>
      </dgm:t>
    </dgm:pt>
    <dgm:pt modelId="{7E5EEA0C-7F3B-41EC-94C1-364F0D5FA2FD}" type="parTrans" cxnId="{9B5AEB65-A60E-4B78-AC45-D56A3FCE4C34}">
      <dgm:prSet/>
      <dgm:spPr/>
      <dgm:t>
        <a:bodyPr/>
        <a:lstStyle/>
        <a:p>
          <a:endParaRPr lang="tr-TR"/>
        </a:p>
      </dgm:t>
    </dgm:pt>
    <dgm:pt modelId="{BBDBE450-CE29-4AE2-8492-CEA67F8C6A06}" type="sibTrans" cxnId="{9B5AEB65-A60E-4B78-AC45-D56A3FCE4C34}">
      <dgm:prSet/>
      <dgm:spPr/>
      <dgm:t>
        <a:bodyPr/>
        <a:lstStyle/>
        <a:p>
          <a:endParaRPr lang="tr-TR"/>
        </a:p>
      </dgm:t>
    </dgm:pt>
    <dgm:pt modelId="{EBC182DF-210C-4CD9-8461-9D486A0BF036}">
      <dgm:prSet custT="1"/>
      <dgm:spPr/>
      <dgm:t>
        <a:bodyPr/>
        <a:lstStyle/>
        <a:p>
          <a:pPr marL="114300" marR="0" indent="0" defTabSz="533400" eaLnBrk="1" fontAlgn="auto" latinLnBrk="0" hangingPunct="1">
            <a:lnSpc>
              <a:spcPct val="90000"/>
            </a:lnSpc>
            <a:spcBef>
              <a:spcPct val="0"/>
            </a:spcBef>
            <a:spcAft>
              <a:spcPct val="15000"/>
            </a:spcAft>
            <a:buClrTx/>
            <a:buSzTx/>
            <a:buFontTx/>
            <a:buNone/>
            <a:tabLst/>
            <a:defRPr/>
          </a:pPr>
          <a:r>
            <a:rPr lang="en-US" sz="3200" dirty="0" smtClean="0">
              <a:solidFill>
                <a:srgbClr val="002060"/>
              </a:solidFill>
              <a:latin typeface="Bebas Neue" panose="020B0000000000000000" pitchFamily="34" charset="0"/>
            </a:rPr>
            <a:t> Sprint backlog</a:t>
          </a:r>
          <a:endParaRPr lang="tr-TR" sz="3200" dirty="0">
            <a:solidFill>
              <a:srgbClr val="002060"/>
            </a:solidFill>
            <a:latin typeface="Bebas Neue" panose="020B0000000000000000" pitchFamily="34" charset="0"/>
          </a:endParaRPr>
        </a:p>
      </dgm:t>
    </dgm:pt>
    <dgm:pt modelId="{1B552FA2-D27C-40AD-A711-CB2FBBB2BDFD}" type="parTrans" cxnId="{AB7B6D70-081C-436C-AA2A-9E0819DF9D16}">
      <dgm:prSet/>
      <dgm:spPr/>
      <dgm:t>
        <a:bodyPr/>
        <a:lstStyle/>
        <a:p>
          <a:endParaRPr lang="tr-TR"/>
        </a:p>
      </dgm:t>
    </dgm:pt>
    <dgm:pt modelId="{35BE0E6B-84A6-4EC4-A0BC-2A4EC9C00318}" type="sibTrans" cxnId="{AB7B6D70-081C-436C-AA2A-9E0819DF9D16}">
      <dgm:prSet/>
      <dgm:spPr/>
      <dgm:t>
        <a:bodyPr/>
        <a:lstStyle/>
        <a:p>
          <a:endParaRPr lang="tr-TR"/>
        </a:p>
      </dgm:t>
    </dgm:pt>
    <dgm:pt modelId="{84FF3CE2-FBC3-4195-9B95-798FA8A8689A}">
      <dgm:prSet custT="1"/>
      <dgm:spPr/>
      <dgm:t>
        <a:bodyPr/>
        <a:lstStyle/>
        <a:p>
          <a:pPr marL="114300" marR="0" indent="0" defTabSz="533400" eaLnBrk="1" fontAlgn="auto" latinLnBrk="0" hangingPunct="1">
            <a:lnSpc>
              <a:spcPct val="90000"/>
            </a:lnSpc>
            <a:spcBef>
              <a:spcPct val="0"/>
            </a:spcBef>
            <a:spcAft>
              <a:spcPct val="15000"/>
            </a:spcAft>
            <a:buClrTx/>
            <a:buSzTx/>
            <a:buFontTx/>
            <a:buNone/>
            <a:tabLst/>
            <a:defRPr/>
          </a:pPr>
          <a:r>
            <a:rPr lang="en-US" sz="3200" dirty="0" smtClean="0">
              <a:solidFill>
                <a:srgbClr val="002060"/>
              </a:solidFill>
              <a:latin typeface="Bebas Neue" panose="020B0000000000000000" pitchFamily="34" charset="0"/>
            </a:rPr>
            <a:t> </a:t>
          </a:r>
          <a:r>
            <a:rPr lang="en-US" sz="3200" dirty="0" err="1" smtClean="0">
              <a:solidFill>
                <a:srgbClr val="002060"/>
              </a:solidFill>
              <a:latin typeface="Bebas Neue" panose="020B0000000000000000" pitchFamily="34" charset="0"/>
            </a:rPr>
            <a:t>Burndown</a:t>
          </a:r>
          <a:r>
            <a:rPr lang="en-US" sz="3200" dirty="0" smtClean="0">
              <a:solidFill>
                <a:srgbClr val="002060"/>
              </a:solidFill>
              <a:latin typeface="Bebas Neue" panose="020B0000000000000000" pitchFamily="34" charset="0"/>
            </a:rPr>
            <a:t> chart</a:t>
          </a:r>
          <a:endParaRPr lang="tr-TR" sz="3200" dirty="0" smtClean="0">
            <a:solidFill>
              <a:srgbClr val="002060"/>
            </a:solidFill>
            <a:latin typeface="Bebas Neue" panose="020B0000000000000000" pitchFamily="34" charset="0"/>
          </a:endParaRPr>
        </a:p>
      </dgm:t>
    </dgm:pt>
    <dgm:pt modelId="{B998FAA6-E63F-4D9D-8E0E-8B3B87C01F24}" type="parTrans" cxnId="{FC3346FD-4BDD-4B4D-A057-6BCDB03189B8}">
      <dgm:prSet/>
      <dgm:spPr/>
      <dgm:t>
        <a:bodyPr/>
        <a:lstStyle/>
        <a:p>
          <a:endParaRPr lang="tr-TR"/>
        </a:p>
      </dgm:t>
    </dgm:pt>
    <dgm:pt modelId="{2C556440-C4C6-464E-8DEE-FD43AC3BD54A}" type="sibTrans" cxnId="{FC3346FD-4BDD-4B4D-A057-6BCDB03189B8}">
      <dgm:prSet/>
      <dgm:spPr/>
      <dgm:t>
        <a:bodyPr/>
        <a:lstStyle/>
        <a:p>
          <a:endParaRPr lang="tr-TR"/>
        </a:p>
      </dgm:t>
    </dgm:pt>
    <dgm:pt modelId="{76322231-1A05-43D2-B4C4-B2EAC3A7BDC7}" type="pres">
      <dgm:prSet presAssocID="{4585306B-C75B-424E-B1D5-50C34F0C402B}" presName="Name0" presStyleCnt="0">
        <dgm:presLayoutVars>
          <dgm:dir/>
          <dgm:animLvl val="lvl"/>
          <dgm:resizeHandles/>
        </dgm:presLayoutVars>
      </dgm:prSet>
      <dgm:spPr/>
      <dgm:t>
        <a:bodyPr/>
        <a:lstStyle/>
        <a:p>
          <a:endParaRPr lang="tr-TR"/>
        </a:p>
      </dgm:t>
    </dgm:pt>
    <dgm:pt modelId="{44A492AF-74DA-489F-918A-9AD69472081F}" type="pres">
      <dgm:prSet presAssocID="{621E2F34-5FFB-4FC3-8747-FD00AF14074C}" presName="linNode" presStyleCnt="0"/>
      <dgm:spPr/>
    </dgm:pt>
    <dgm:pt modelId="{9FEF81B3-9273-4C4F-A139-7EC03F7F13B4}" type="pres">
      <dgm:prSet presAssocID="{621E2F34-5FFB-4FC3-8747-FD00AF14074C}" presName="parentShp" presStyleLbl="node1" presStyleIdx="0" presStyleCnt="3">
        <dgm:presLayoutVars>
          <dgm:bulletEnabled val="1"/>
        </dgm:presLayoutVars>
      </dgm:prSet>
      <dgm:spPr/>
      <dgm:t>
        <a:bodyPr/>
        <a:lstStyle/>
        <a:p>
          <a:endParaRPr lang="tr-TR"/>
        </a:p>
      </dgm:t>
    </dgm:pt>
    <dgm:pt modelId="{3F63ADBA-E07A-499F-8EC2-19F04D2F5634}" type="pres">
      <dgm:prSet presAssocID="{621E2F34-5FFB-4FC3-8747-FD00AF14074C}" presName="childShp" presStyleLbl="bgAccFollowNode1" presStyleIdx="0" presStyleCnt="3" custScaleY="89615" custLinFactNeighborX="-28" custLinFactNeighborY="505">
        <dgm:presLayoutVars>
          <dgm:bulletEnabled val="1"/>
        </dgm:presLayoutVars>
      </dgm:prSet>
      <dgm:spPr/>
      <dgm:t>
        <a:bodyPr/>
        <a:lstStyle/>
        <a:p>
          <a:endParaRPr lang="tr-TR"/>
        </a:p>
      </dgm:t>
    </dgm:pt>
    <dgm:pt modelId="{0EA053F3-0A8F-4D1E-8FE9-5302941A201B}" type="pres">
      <dgm:prSet presAssocID="{4D7A0276-2077-4B62-AA65-A1DD98CB5BFF}" presName="spacing" presStyleCnt="0"/>
      <dgm:spPr/>
    </dgm:pt>
    <dgm:pt modelId="{0B1494D6-9539-460A-B415-522983C7561E}" type="pres">
      <dgm:prSet presAssocID="{24FAFBE2-00E9-4203-83AF-0796AE479AB0}" presName="linNode" presStyleCnt="0"/>
      <dgm:spPr/>
    </dgm:pt>
    <dgm:pt modelId="{FF20F246-1C11-4D63-80A9-6CBDB4D5E368}" type="pres">
      <dgm:prSet presAssocID="{24FAFBE2-00E9-4203-83AF-0796AE479AB0}" presName="parentShp" presStyleLbl="node1" presStyleIdx="1" presStyleCnt="3" custScaleY="115656">
        <dgm:presLayoutVars>
          <dgm:bulletEnabled val="1"/>
        </dgm:presLayoutVars>
      </dgm:prSet>
      <dgm:spPr/>
      <dgm:t>
        <a:bodyPr/>
        <a:lstStyle/>
        <a:p>
          <a:endParaRPr lang="tr-TR"/>
        </a:p>
      </dgm:t>
    </dgm:pt>
    <dgm:pt modelId="{F1C08AEA-2C48-46A3-A58C-E67E3A2441FB}" type="pres">
      <dgm:prSet presAssocID="{24FAFBE2-00E9-4203-83AF-0796AE479AB0}" presName="childShp" presStyleLbl="bgAccFollowNode1" presStyleIdx="1" presStyleCnt="3" custScaleY="120352">
        <dgm:presLayoutVars>
          <dgm:bulletEnabled val="1"/>
        </dgm:presLayoutVars>
      </dgm:prSet>
      <dgm:spPr/>
      <dgm:t>
        <a:bodyPr/>
        <a:lstStyle/>
        <a:p>
          <a:endParaRPr lang="tr-TR"/>
        </a:p>
      </dgm:t>
    </dgm:pt>
    <dgm:pt modelId="{6B9F45AE-2C1D-43E8-A81C-D9F87745BBA1}" type="pres">
      <dgm:prSet presAssocID="{E6C9B02F-C330-4BE8-9615-10B758DB4B90}" presName="spacing" presStyleCnt="0"/>
      <dgm:spPr/>
    </dgm:pt>
    <dgm:pt modelId="{CA507B8D-CF82-4FED-A3EA-BDFD89E002E3}" type="pres">
      <dgm:prSet presAssocID="{F28DA74C-FEA3-4927-B17C-831C47BAE74F}" presName="linNode" presStyleCnt="0"/>
      <dgm:spPr/>
    </dgm:pt>
    <dgm:pt modelId="{5B5232C0-3165-401E-9F0F-71C6159E61F6}" type="pres">
      <dgm:prSet presAssocID="{F28DA74C-FEA3-4927-B17C-831C47BAE74F}" presName="parentShp" presStyleLbl="node1" presStyleIdx="2" presStyleCnt="3">
        <dgm:presLayoutVars>
          <dgm:bulletEnabled val="1"/>
        </dgm:presLayoutVars>
      </dgm:prSet>
      <dgm:spPr/>
      <dgm:t>
        <a:bodyPr/>
        <a:lstStyle/>
        <a:p>
          <a:endParaRPr lang="tr-TR"/>
        </a:p>
      </dgm:t>
    </dgm:pt>
    <dgm:pt modelId="{14C8C017-DAC4-4C71-91CD-7795EAF11BBC}" type="pres">
      <dgm:prSet presAssocID="{F28DA74C-FEA3-4927-B17C-831C47BAE74F}" presName="childShp" presStyleLbl="bgAccFollowNode1" presStyleIdx="2" presStyleCnt="3" custScaleY="89934">
        <dgm:presLayoutVars>
          <dgm:bulletEnabled val="1"/>
        </dgm:presLayoutVars>
      </dgm:prSet>
      <dgm:spPr/>
      <dgm:t>
        <a:bodyPr/>
        <a:lstStyle/>
        <a:p>
          <a:endParaRPr lang="tr-TR"/>
        </a:p>
      </dgm:t>
    </dgm:pt>
  </dgm:ptLst>
  <dgm:cxnLst>
    <dgm:cxn modelId="{994E0A1E-BDAC-442B-B9D5-D5158FC423F6}" type="presOf" srcId="{695B901D-27A6-4BB0-ADC5-A5487594C326}" destId="{F1C08AEA-2C48-46A3-A58C-E67E3A2441FB}" srcOrd="0" destOrd="3" presId="urn:microsoft.com/office/officeart/2005/8/layout/vList6"/>
    <dgm:cxn modelId="{1B2059E4-7460-4AB3-85ED-654EE912D874}" type="presOf" srcId="{24FAFBE2-00E9-4203-83AF-0796AE479AB0}" destId="{FF20F246-1C11-4D63-80A9-6CBDB4D5E368}" srcOrd="0" destOrd="0" presId="urn:microsoft.com/office/officeart/2005/8/layout/vList6"/>
    <dgm:cxn modelId="{5AD480DC-12A2-4A12-B9D4-2F25748EC2EC}" type="presOf" srcId="{5F5886E9-5563-40A6-9F3A-BFD6215419D3}" destId="{F1C08AEA-2C48-46A3-A58C-E67E3A2441FB}" srcOrd="0" destOrd="0" presId="urn:microsoft.com/office/officeart/2005/8/layout/vList6"/>
    <dgm:cxn modelId="{AB7B6D70-081C-436C-AA2A-9E0819DF9D16}" srcId="{F28DA74C-FEA3-4927-B17C-831C47BAE74F}" destId="{EBC182DF-210C-4CD9-8461-9D486A0BF036}" srcOrd="1" destOrd="0" parTransId="{1B552FA2-D27C-40AD-A711-CB2FBBB2BDFD}" sibTransId="{35BE0E6B-84A6-4EC4-A0BC-2A4EC9C00318}"/>
    <dgm:cxn modelId="{3590628F-6EAF-4E8C-804B-5971E09A0BB1}" srcId="{4585306B-C75B-424E-B1D5-50C34F0C402B}" destId="{24FAFBE2-00E9-4203-83AF-0796AE479AB0}" srcOrd="1" destOrd="0" parTransId="{6FED8E91-D73E-4CD0-9AD6-3BA50F03AD7D}" sibTransId="{E6C9B02F-C330-4BE8-9615-10B758DB4B90}"/>
    <dgm:cxn modelId="{454AB3F0-F035-4B89-8785-F1D6E4C2B2A6}" type="presOf" srcId="{621E2F34-5FFB-4FC3-8747-FD00AF14074C}" destId="{9FEF81B3-9273-4C4F-A139-7EC03F7F13B4}" srcOrd="0" destOrd="0" presId="urn:microsoft.com/office/officeart/2005/8/layout/vList6"/>
    <dgm:cxn modelId="{3D24148C-FBD0-4FE9-8C43-56731A798EC9}" type="presOf" srcId="{0A53E85A-9CA3-4C09-BC67-954E2B5E1098}" destId="{F1C08AEA-2C48-46A3-A58C-E67E3A2441FB}" srcOrd="0" destOrd="1" presId="urn:microsoft.com/office/officeart/2005/8/layout/vList6"/>
    <dgm:cxn modelId="{DCAEE8D5-81EE-4113-80EE-66D819BAC2EF}" type="presOf" srcId="{8C7DF28D-4068-427E-BAE6-6C5363E3062C}" destId="{F1C08AEA-2C48-46A3-A58C-E67E3A2441FB}" srcOrd="0" destOrd="2" presId="urn:microsoft.com/office/officeart/2005/8/layout/vList6"/>
    <dgm:cxn modelId="{F5AF18A6-C830-430F-AE0C-19EF51D861C4}" srcId="{621E2F34-5FFB-4FC3-8747-FD00AF14074C}" destId="{F51A0EDE-ECB0-4B93-BC8B-CABE0418591E}" srcOrd="0" destOrd="0" parTransId="{BE0B2E55-E9B2-4506-B0A6-5EE2F9480E7B}" sibTransId="{1588A93F-3E32-425E-9755-BC01B21CA36A}"/>
    <dgm:cxn modelId="{FC3346FD-4BDD-4B4D-A057-6BCDB03189B8}" srcId="{F28DA74C-FEA3-4927-B17C-831C47BAE74F}" destId="{84FF3CE2-FBC3-4195-9B95-798FA8A8689A}" srcOrd="2" destOrd="0" parTransId="{B998FAA6-E63F-4D9D-8E0E-8B3B87C01F24}" sibTransId="{2C556440-C4C6-464E-8DEE-FD43AC3BD54A}"/>
    <dgm:cxn modelId="{FB3DBB8A-94B2-499C-BE47-8B8302B6F8AD}" srcId="{24FAFBE2-00E9-4203-83AF-0796AE479AB0}" destId="{5F5886E9-5563-40A6-9F3A-BFD6215419D3}" srcOrd="0" destOrd="0" parTransId="{0E47A083-14AE-4032-825D-F41102C37FD5}" sibTransId="{66B2ABEB-FBFB-4BDF-8B8D-5B64A4152D30}"/>
    <dgm:cxn modelId="{67C3B426-EDA0-4676-BF9C-AAD31B016BE5}" type="presOf" srcId="{9868FC54-7F7D-462B-BE2B-F704886DBAB6}" destId="{3F63ADBA-E07A-499F-8EC2-19F04D2F5634}" srcOrd="0" destOrd="1" presId="urn:microsoft.com/office/officeart/2005/8/layout/vList6"/>
    <dgm:cxn modelId="{67BFE543-BF8D-4128-97E5-12E3043798A1}" type="presOf" srcId="{84FF3CE2-FBC3-4195-9B95-798FA8A8689A}" destId="{14C8C017-DAC4-4C71-91CD-7795EAF11BBC}" srcOrd="0" destOrd="2" presId="urn:microsoft.com/office/officeart/2005/8/layout/vList6"/>
    <dgm:cxn modelId="{F579ECFB-719D-4A44-B0CE-353C5947D184}" type="presOf" srcId="{F51A0EDE-ECB0-4B93-BC8B-CABE0418591E}" destId="{3F63ADBA-E07A-499F-8EC2-19F04D2F5634}" srcOrd="0" destOrd="0" presId="urn:microsoft.com/office/officeart/2005/8/layout/vList6"/>
    <dgm:cxn modelId="{06B9D4E6-6813-4A25-9A7A-63EC57A559C5}" srcId="{621E2F34-5FFB-4FC3-8747-FD00AF14074C}" destId="{C06D974A-33EC-4070-8BFA-13E367115E9B}" srcOrd="2" destOrd="0" parTransId="{771CCB61-8CC4-4026-A89F-DBDA84367AFA}" sibTransId="{890BBF32-755D-480F-AA06-FB0A3FAED60B}"/>
    <dgm:cxn modelId="{E9A6133D-B5CB-4B36-855C-EB3BD67883C5}" type="presOf" srcId="{F28DA74C-FEA3-4927-B17C-831C47BAE74F}" destId="{5B5232C0-3165-401E-9F0F-71C6159E61F6}" srcOrd="0" destOrd="0" presId="urn:microsoft.com/office/officeart/2005/8/layout/vList6"/>
    <dgm:cxn modelId="{E8420883-69BD-4C3E-9B6E-5B50503ADFC9}" type="presOf" srcId="{C06D974A-33EC-4070-8BFA-13E367115E9B}" destId="{3F63ADBA-E07A-499F-8EC2-19F04D2F5634}" srcOrd="0" destOrd="2" presId="urn:microsoft.com/office/officeart/2005/8/layout/vList6"/>
    <dgm:cxn modelId="{97119381-F7B2-475A-AA4E-41618FDFDBB2}" srcId="{F28DA74C-FEA3-4927-B17C-831C47BAE74F}" destId="{B614D3B3-3234-4E36-94BE-63E62301CE91}" srcOrd="0" destOrd="0" parTransId="{DAEFB206-8883-4910-B976-BBFC95D9762C}" sibTransId="{536DF6B9-79BB-4C73-80AA-079A57CCE2B3}"/>
    <dgm:cxn modelId="{B62B5DD2-F724-4739-BF0D-DB8BEA91E823}" type="presOf" srcId="{B614D3B3-3234-4E36-94BE-63E62301CE91}" destId="{14C8C017-DAC4-4C71-91CD-7795EAF11BBC}" srcOrd="0" destOrd="0" presId="urn:microsoft.com/office/officeart/2005/8/layout/vList6"/>
    <dgm:cxn modelId="{74A2EF64-B298-4459-812D-7094A34A7E52}" srcId="{24FAFBE2-00E9-4203-83AF-0796AE479AB0}" destId="{0A53E85A-9CA3-4C09-BC67-954E2B5E1098}" srcOrd="1" destOrd="0" parTransId="{5BE5D09C-7D3A-487F-B730-B95418AE348D}" sibTransId="{2BEC3DDE-14BB-4EEB-B2E9-CEEEC15364B3}"/>
    <dgm:cxn modelId="{16AFF351-F5E6-4078-8B39-BD4737E669C1}" srcId="{4585306B-C75B-424E-B1D5-50C34F0C402B}" destId="{F28DA74C-FEA3-4927-B17C-831C47BAE74F}" srcOrd="2" destOrd="0" parTransId="{B1B00FD2-9A59-4A0F-A864-DDD76789B906}" sibTransId="{8F967C56-96A2-4779-960F-3760429801E5}"/>
    <dgm:cxn modelId="{CBA8944D-9CB0-4B3C-88C9-C1A30EC26468}" srcId="{4585306B-C75B-424E-B1D5-50C34F0C402B}" destId="{621E2F34-5FFB-4FC3-8747-FD00AF14074C}" srcOrd="0" destOrd="0" parTransId="{6F0F5167-AE04-4F55-9165-E935A812C0FD}" sibTransId="{4D7A0276-2077-4B62-AA65-A1DD98CB5BFF}"/>
    <dgm:cxn modelId="{10F75EE0-C273-42A0-ABA0-632D9C519EB6}" type="presOf" srcId="{4585306B-C75B-424E-B1D5-50C34F0C402B}" destId="{76322231-1A05-43D2-B4C4-B2EAC3A7BDC7}" srcOrd="0" destOrd="0" presId="urn:microsoft.com/office/officeart/2005/8/layout/vList6"/>
    <dgm:cxn modelId="{88D29AF9-9466-4A8B-BBBA-B77674A162ED}" type="presOf" srcId="{EBC182DF-210C-4CD9-8461-9D486A0BF036}" destId="{14C8C017-DAC4-4C71-91CD-7795EAF11BBC}" srcOrd="0" destOrd="1" presId="urn:microsoft.com/office/officeart/2005/8/layout/vList6"/>
    <dgm:cxn modelId="{FA6C08CC-DC22-4A4D-BD98-C886F81DCD66}" srcId="{621E2F34-5FFB-4FC3-8747-FD00AF14074C}" destId="{9868FC54-7F7D-462B-BE2B-F704886DBAB6}" srcOrd="1" destOrd="0" parTransId="{36886AE1-3B9A-4F6E-9640-EAC28CFBAD28}" sibTransId="{5D9711EB-05DC-482C-85E6-74320090B78C}"/>
    <dgm:cxn modelId="{21C54E66-6E9E-47A9-956B-9558EA3DA545}" srcId="{24FAFBE2-00E9-4203-83AF-0796AE479AB0}" destId="{8C7DF28D-4068-427E-BAE6-6C5363E3062C}" srcOrd="2" destOrd="0" parTransId="{3555C318-C087-4A38-9444-7A4374BC54FB}" sibTransId="{D2DBD2AE-19AD-4F87-9943-DBEA7A640AC9}"/>
    <dgm:cxn modelId="{9B5AEB65-A60E-4B78-AC45-D56A3FCE4C34}" srcId="{24FAFBE2-00E9-4203-83AF-0796AE479AB0}" destId="{695B901D-27A6-4BB0-ADC5-A5487594C326}" srcOrd="3" destOrd="0" parTransId="{7E5EEA0C-7F3B-41EC-94C1-364F0D5FA2FD}" sibTransId="{BBDBE450-CE29-4AE2-8492-CEA67F8C6A06}"/>
    <dgm:cxn modelId="{DFBDB946-54EF-43C0-855E-AA1B05796F94}" type="presParOf" srcId="{76322231-1A05-43D2-B4C4-B2EAC3A7BDC7}" destId="{44A492AF-74DA-489F-918A-9AD69472081F}" srcOrd="0" destOrd="0" presId="urn:microsoft.com/office/officeart/2005/8/layout/vList6"/>
    <dgm:cxn modelId="{FF474082-9E8B-4FBC-81E4-C6C77B5D868B}" type="presParOf" srcId="{44A492AF-74DA-489F-918A-9AD69472081F}" destId="{9FEF81B3-9273-4C4F-A139-7EC03F7F13B4}" srcOrd="0" destOrd="0" presId="urn:microsoft.com/office/officeart/2005/8/layout/vList6"/>
    <dgm:cxn modelId="{16BF1DB6-1E5A-4DA5-9D75-9D9A2E5059FA}" type="presParOf" srcId="{44A492AF-74DA-489F-918A-9AD69472081F}" destId="{3F63ADBA-E07A-499F-8EC2-19F04D2F5634}" srcOrd="1" destOrd="0" presId="urn:microsoft.com/office/officeart/2005/8/layout/vList6"/>
    <dgm:cxn modelId="{5548BE47-EA07-45D4-9AE3-B94E10E54012}" type="presParOf" srcId="{76322231-1A05-43D2-B4C4-B2EAC3A7BDC7}" destId="{0EA053F3-0A8F-4D1E-8FE9-5302941A201B}" srcOrd="1" destOrd="0" presId="urn:microsoft.com/office/officeart/2005/8/layout/vList6"/>
    <dgm:cxn modelId="{238DCA93-2A70-4372-8477-5B1963FB2E07}" type="presParOf" srcId="{76322231-1A05-43D2-B4C4-B2EAC3A7BDC7}" destId="{0B1494D6-9539-460A-B415-522983C7561E}" srcOrd="2" destOrd="0" presId="urn:microsoft.com/office/officeart/2005/8/layout/vList6"/>
    <dgm:cxn modelId="{E987DC7B-4582-4DF7-9CC5-CF0FC25CE95B}" type="presParOf" srcId="{0B1494D6-9539-460A-B415-522983C7561E}" destId="{FF20F246-1C11-4D63-80A9-6CBDB4D5E368}" srcOrd="0" destOrd="0" presId="urn:microsoft.com/office/officeart/2005/8/layout/vList6"/>
    <dgm:cxn modelId="{A856392E-83BB-40CF-9096-062B5172C300}" type="presParOf" srcId="{0B1494D6-9539-460A-B415-522983C7561E}" destId="{F1C08AEA-2C48-46A3-A58C-E67E3A2441FB}" srcOrd="1" destOrd="0" presId="urn:microsoft.com/office/officeart/2005/8/layout/vList6"/>
    <dgm:cxn modelId="{568A89B4-DBC7-4893-83F3-6471E6C0DB47}" type="presParOf" srcId="{76322231-1A05-43D2-B4C4-B2EAC3A7BDC7}" destId="{6B9F45AE-2C1D-43E8-A81C-D9F87745BBA1}" srcOrd="3" destOrd="0" presId="urn:microsoft.com/office/officeart/2005/8/layout/vList6"/>
    <dgm:cxn modelId="{96CFE594-1D93-4FA1-8E87-A7582E6DDCDC}" type="presParOf" srcId="{76322231-1A05-43D2-B4C4-B2EAC3A7BDC7}" destId="{CA507B8D-CF82-4FED-A3EA-BDFD89E002E3}" srcOrd="4" destOrd="0" presId="urn:microsoft.com/office/officeart/2005/8/layout/vList6"/>
    <dgm:cxn modelId="{42CAF43C-C70B-40B0-B301-71748059CEFF}" type="presParOf" srcId="{CA507B8D-CF82-4FED-A3EA-BDFD89E002E3}" destId="{5B5232C0-3165-401E-9F0F-71C6159E61F6}" srcOrd="0" destOrd="0" presId="urn:microsoft.com/office/officeart/2005/8/layout/vList6"/>
    <dgm:cxn modelId="{FB3A64F0-BA82-4537-87DE-07D53A12921B}" type="presParOf" srcId="{CA507B8D-CF82-4FED-A3EA-BDFD89E002E3}" destId="{14C8C017-DAC4-4C71-91CD-7795EAF11BB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09B4F6-1407-4A65-809C-DE39774CECC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tr-TR"/>
        </a:p>
      </dgm:t>
    </dgm:pt>
    <dgm:pt modelId="{E81C931A-95F1-40FB-9C18-C17A5FE0A86A}">
      <dgm:prSet phldrT="[Text]" custT="1"/>
      <dgm:spPr>
        <a:solidFill>
          <a:srgbClr val="002060">
            <a:alpha val="25000"/>
          </a:srgbClr>
        </a:solidFill>
        <a:ln>
          <a:solidFill>
            <a:srgbClr val="002060"/>
          </a:solid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nl-NL" sz="3200" dirty="0" smtClean="0">
              <a:solidFill>
                <a:schemeClr val="bg1"/>
              </a:solidFill>
              <a:latin typeface="Bebas Neue" panose="020B0000000000000000" pitchFamily="34" charset="0"/>
            </a:rPr>
            <a:t>PO presents </a:t>
          </a:r>
          <a:r>
            <a:rPr lang="nl-NL" sz="3200" dirty="0" err="1" smtClean="0">
              <a:solidFill>
                <a:schemeClr val="bg1"/>
              </a:solidFill>
              <a:latin typeface="Bebas Neue" panose="020B0000000000000000" pitchFamily="34" charset="0"/>
            </a:rPr>
            <a:t>stories</a:t>
          </a:r>
          <a:r>
            <a:rPr lang="nl-NL" sz="3200" dirty="0" smtClean="0">
              <a:solidFill>
                <a:schemeClr val="bg1"/>
              </a:solidFill>
              <a:latin typeface="Bebas Neue" panose="020B0000000000000000" pitchFamily="34" charset="0"/>
            </a:rPr>
            <a:t> </a:t>
          </a:r>
          <a:r>
            <a:rPr lang="nl-NL" sz="3200" dirty="0" err="1" smtClean="0">
              <a:solidFill>
                <a:schemeClr val="bg1"/>
              </a:solidFill>
              <a:latin typeface="Bebas Neue" panose="020B0000000000000000" pitchFamily="34" charset="0"/>
            </a:rPr>
            <a:t>from</a:t>
          </a:r>
          <a:r>
            <a:rPr lang="nl-NL" sz="3200" dirty="0" smtClean="0">
              <a:solidFill>
                <a:schemeClr val="bg1"/>
              </a:solidFill>
              <a:latin typeface="Bebas Neue" panose="020B0000000000000000" pitchFamily="34" charset="0"/>
            </a:rPr>
            <a:t> product </a:t>
          </a:r>
          <a:r>
            <a:rPr lang="nl-NL" sz="3200" dirty="0" err="1" smtClean="0">
              <a:solidFill>
                <a:schemeClr val="bg1"/>
              </a:solidFill>
              <a:latin typeface="Bebas Neue" panose="020B0000000000000000" pitchFamily="34" charset="0"/>
            </a:rPr>
            <a:t>backlog</a:t>
          </a:r>
          <a:endParaRPr lang="nl-NL" sz="3200" dirty="0" smtClean="0">
            <a:solidFill>
              <a:schemeClr val="bg1"/>
            </a:solidFill>
            <a:latin typeface="Bebas Neue" panose="020B0000000000000000" pitchFamily="34" charset="0"/>
          </a:endParaRPr>
        </a:p>
      </dgm:t>
    </dgm:pt>
    <dgm:pt modelId="{37F23803-01EF-4265-A0A2-F12348ECC189}" type="parTrans" cxnId="{2E851DAA-8056-4E30-826F-0C0CF5A79C63}">
      <dgm:prSet/>
      <dgm:spPr/>
      <dgm:t>
        <a:bodyPr/>
        <a:lstStyle/>
        <a:p>
          <a:endParaRPr lang="tr-TR"/>
        </a:p>
      </dgm:t>
    </dgm:pt>
    <dgm:pt modelId="{100F70C1-FC8D-4997-A149-BC62620757E0}" type="sibTrans" cxnId="{2E851DAA-8056-4E30-826F-0C0CF5A79C63}">
      <dgm:prSet/>
      <dgm:spPr/>
      <dgm:t>
        <a:bodyPr/>
        <a:lstStyle/>
        <a:p>
          <a:endParaRPr lang="tr-TR" sz="6000"/>
        </a:p>
      </dgm:t>
    </dgm:pt>
    <dgm:pt modelId="{025976DC-6D73-421A-921D-C5FEC7688EFC}">
      <dgm:prSet phldrT="[Text]" custT="1"/>
      <dgm:spPr>
        <a:solidFill>
          <a:srgbClr val="002060">
            <a:alpha val="25000"/>
          </a:srgbClr>
        </a:solidFill>
        <a:ln>
          <a:solidFill>
            <a:srgbClr val="002060"/>
          </a:solidFill>
        </a:ln>
      </dgm:spPr>
      <dgm:t>
        <a:bodyPr/>
        <a:lstStyle/>
        <a:p>
          <a:r>
            <a:rPr lang="nl-NL" sz="3200" dirty="0" smtClean="0">
              <a:solidFill>
                <a:schemeClr val="bg1"/>
              </a:solidFill>
              <a:latin typeface="Bebas Neue" panose="020B0000000000000000" pitchFamily="34" charset="0"/>
            </a:rPr>
            <a:t>Sprint </a:t>
          </a:r>
          <a:r>
            <a:rPr lang="nl-NL" sz="3200" dirty="0" err="1" smtClean="0">
              <a:solidFill>
                <a:schemeClr val="bg1"/>
              </a:solidFill>
              <a:latin typeface="Bebas Neue" panose="020B0000000000000000" pitchFamily="34" charset="0"/>
            </a:rPr>
            <a:t>backlog</a:t>
          </a:r>
          <a:r>
            <a:rPr lang="nl-NL" sz="3200" dirty="0" smtClean="0">
              <a:solidFill>
                <a:schemeClr val="bg1"/>
              </a:solidFill>
              <a:latin typeface="Bebas Neue" panose="020B0000000000000000" pitchFamily="34" charset="0"/>
            </a:rPr>
            <a:t> is </a:t>
          </a:r>
          <a:r>
            <a:rPr lang="nl-NL" sz="3200" dirty="0" err="1" smtClean="0">
              <a:solidFill>
                <a:schemeClr val="bg1"/>
              </a:solidFill>
              <a:latin typeface="Bebas Neue" panose="020B0000000000000000" pitchFamily="34" charset="0"/>
            </a:rPr>
            <a:t>created</a:t>
          </a:r>
          <a:endParaRPr lang="tr-TR" sz="3200" dirty="0">
            <a:solidFill>
              <a:schemeClr val="bg1"/>
            </a:solidFill>
          </a:endParaRPr>
        </a:p>
      </dgm:t>
    </dgm:pt>
    <dgm:pt modelId="{99D82EB2-31BD-4892-AB7F-0794D81F430B}" type="parTrans" cxnId="{107D4BCF-0F19-4735-9386-BE4CB605BBF3}">
      <dgm:prSet/>
      <dgm:spPr/>
      <dgm:t>
        <a:bodyPr/>
        <a:lstStyle/>
        <a:p>
          <a:endParaRPr lang="tr-TR"/>
        </a:p>
      </dgm:t>
    </dgm:pt>
    <dgm:pt modelId="{EC4E7314-FF90-40A7-A825-25960F8ABE1E}" type="sibTrans" cxnId="{107D4BCF-0F19-4735-9386-BE4CB605BBF3}">
      <dgm:prSet/>
      <dgm:spPr/>
      <dgm:t>
        <a:bodyPr/>
        <a:lstStyle/>
        <a:p>
          <a:endParaRPr lang="tr-TR"/>
        </a:p>
      </dgm:t>
    </dgm:pt>
    <dgm:pt modelId="{B732755D-7464-4E66-9D0F-035E77C3BD67}">
      <dgm:prSet phldrT="[Text]" custT="1"/>
      <dgm:spPr>
        <a:solidFill>
          <a:srgbClr val="002060">
            <a:alpha val="25000"/>
          </a:srgbClr>
        </a:solidFill>
        <a:ln>
          <a:solidFill>
            <a:srgbClr val="002060"/>
          </a:solidFill>
        </a:ln>
      </dgm:spPr>
      <dgm:t>
        <a:bodyPr anchor="ctr"/>
        <a:lstStyle/>
        <a:p>
          <a:r>
            <a:rPr lang="nl-NL" sz="3200" dirty="0" smtClean="0">
              <a:solidFill>
                <a:schemeClr val="bg1"/>
              </a:solidFill>
              <a:latin typeface="Bebas Neue" panose="020B0000000000000000" pitchFamily="34" charset="0"/>
            </a:rPr>
            <a:t>Team </a:t>
          </a:r>
          <a:r>
            <a:rPr lang="nl-NL" sz="3200" dirty="0" err="1" smtClean="0">
              <a:solidFill>
                <a:schemeClr val="bg1"/>
              </a:solidFill>
              <a:latin typeface="Bebas Neue" panose="020B0000000000000000" pitchFamily="34" charset="0"/>
            </a:rPr>
            <a:t>Defines</a:t>
          </a:r>
          <a:r>
            <a:rPr lang="nl-NL" sz="3200" dirty="0" smtClean="0">
              <a:solidFill>
                <a:schemeClr val="bg1"/>
              </a:solidFill>
              <a:latin typeface="Bebas Neue" panose="020B0000000000000000" pitchFamily="34" charset="0"/>
            </a:rPr>
            <a:t> sprint </a:t>
          </a:r>
          <a:r>
            <a:rPr lang="nl-NL" sz="3200" dirty="0" err="1" smtClean="0">
              <a:solidFill>
                <a:schemeClr val="bg1"/>
              </a:solidFill>
              <a:latin typeface="Bebas Neue" panose="020B0000000000000000" pitchFamily="34" charset="0"/>
            </a:rPr>
            <a:t>backlog</a:t>
          </a:r>
          <a:r>
            <a:rPr lang="nl-NL" sz="3200" dirty="0" smtClean="0">
              <a:solidFill>
                <a:schemeClr val="bg1"/>
              </a:solidFill>
              <a:latin typeface="Bebas Neue" panose="020B0000000000000000" pitchFamily="34" charset="0"/>
            </a:rPr>
            <a:t> items –</a:t>
          </a:r>
          <a:r>
            <a:rPr lang="nl-NL" sz="3200" dirty="0" err="1" smtClean="0">
              <a:solidFill>
                <a:schemeClr val="bg1"/>
              </a:solidFill>
              <a:latin typeface="Bebas Neue" panose="020B0000000000000000" pitchFamily="34" charset="0"/>
            </a:rPr>
            <a:t>tasks</a:t>
          </a:r>
          <a:endParaRPr lang="nl-NL" sz="3200" dirty="0" smtClean="0">
            <a:solidFill>
              <a:schemeClr val="bg1"/>
            </a:solidFill>
            <a:latin typeface="Bebas Neue" panose="020B0000000000000000" pitchFamily="34" charset="0"/>
          </a:endParaRPr>
        </a:p>
        <a:p>
          <a:r>
            <a:rPr lang="nl-NL" sz="2800" i="1" dirty="0" err="1" smtClean="0">
              <a:solidFill>
                <a:srgbClr val="002060"/>
              </a:solidFill>
              <a:latin typeface="Bebas Neue" panose="020B0000000000000000" pitchFamily="34" charset="0"/>
            </a:rPr>
            <a:t>Discuss</a:t>
          </a:r>
          <a:r>
            <a:rPr lang="nl-NL" sz="2800" i="1" dirty="0" smtClean="0">
              <a:solidFill>
                <a:srgbClr val="002060"/>
              </a:solidFill>
              <a:latin typeface="Bebas Neue" panose="020B0000000000000000" pitchFamily="34" charset="0"/>
            </a:rPr>
            <a:t> </a:t>
          </a:r>
          <a:r>
            <a:rPr lang="nl-NL" sz="2800" i="1" dirty="0" err="1" smtClean="0">
              <a:solidFill>
                <a:srgbClr val="002060"/>
              </a:solidFill>
              <a:latin typeface="Bebas Neue" panose="020B0000000000000000" pitchFamily="34" charset="0"/>
            </a:rPr>
            <a:t>acceptance</a:t>
          </a:r>
          <a:r>
            <a:rPr lang="nl-NL" sz="2800" i="1" dirty="0" smtClean="0">
              <a:solidFill>
                <a:srgbClr val="002060"/>
              </a:solidFill>
              <a:latin typeface="Bebas Neue" panose="020B0000000000000000" pitchFamily="34" charset="0"/>
            </a:rPr>
            <a:t> criteria</a:t>
          </a:r>
        </a:p>
        <a:p>
          <a:r>
            <a:rPr lang="nl-NL" sz="2800" i="1" dirty="0" err="1" smtClean="0">
              <a:solidFill>
                <a:schemeClr val="bg1"/>
              </a:solidFill>
              <a:latin typeface="Bebas Neue" panose="020B0000000000000000" pitchFamily="34" charset="0"/>
            </a:rPr>
            <a:t>Verify</a:t>
          </a:r>
          <a:r>
            <a:rPr lang="nl-NL" sz="2800" i="1" dirty="0" smtClean="0">
              <a:solidFill>
                <a:schemeClr val="bg1"/>
              </a:solidFill>
              <a:latin typeface="Bebas Neue" panose="020B0000000000000000" pitchFamily="34" charset="0"/>
            </a:rPr>
            <a:t> </a:t>
          </a:r>
          <a:r>
            <a:rPr lang="nl-NL" sz="2800" i="1" dirty="0" err="1" smtClean="0">
              <a:solidFill>
                <a:schemeClr val="bg1"/>
              </a:solidFill>
              <a:latin typeface="Bebas Neue" panose="020B0000000000000000" pitchFamily="34" charset="0"/>
            </a:rPr>
            <a:t>understanding</a:t>
          </a:r>
          <a:endParaRPr lang="nl-NL" sz="2800" i="1" dirty="0" smtClean="0">
            <a:solidFill>
              <a:schemeClr val="bg1"/>
            </a:solidFill>
            <a:latin typeface="Bebas Neue" panose="020B0000000000000000" pitchFamily="34" charset="0"/>
          </a:endParaRPr>
        </a:p>
        <a:p>
          <a:r>
            <a:rPr lang="nl-NL" sz="2800" i="1" dirty="0" smtClean="0">
              <a:solidFill>
                <a:srgbClr val="002060"/>
              </a:solidFill>
              <a:latin typeface="Bebas Neue" panose="020B0000000000000000" pitchFamily="34" charset="0"/>
            </a:rPr>
            <a:t>Team </a:t>
          </a:r>
          <a:r>
            <a:rPr lang="nl-NL" sz="2800" i="1" dirty="0" err="1" smtClean="0">
              <a:solidFill>
                <a:srgbClr val="002060"/>
              </a:solidFill>
              <a:latin typeface="Bebas Neue" panose="020B0000000000000000" pitchFamily="34" charset="0"/>
            </a:rPr>
            <a:t>Estimates</a:t>
          </a:r>
          <a:r>
            <a:rPr lang="nl-NL" sz="2800" i="1" dirty="0" smtClean="0">
              <a:solidFill>
                <a:srgbClr val="002060"/>
              </a:solidFill>
              <a:latin typeface="Bebas Neue" panose="020B0000000000000000" pitchFamily="34" charset="0"/>
            </a:rPr>
            <a:t> </a:t>
          </a:r>
          <a:r>
            <a:rPr lang="nl-NL" sz="2800" i="1" dirty="0" err="1" smtClean="0">
              <a:solidFill>
                <a:srgbClr val="002060"/>
              </a:solidFill>
              <a:latin typeface="Bebas Neue" panose="020B0000000000000000" pitchFamily="34" charset="0"/>
            </a:rPr>
            <a:t>tasks</a:t>
          </a:r>
          <a:r>
            <a:rPr lang="nl-NL" sz="2800" i="1" dirty="0" smtClean="0">
              <a:solidFill>
                <a:srgbClr val="002060"/>
              </a:solidFill>
              <a:latin typeface="Bebas Neue" panose="020B0000000000000000" pitchFamily="34" charset="0"/>
            </a:rPr>
            <a:t> </a:t>
          </a:r>
          <a:r>
            <a:rPr lang="nl-NL" sz="2800" i="1" dirty="0" err="1" smtClean="0">
              <a:solidFill>
                <a:srgbClr val="002060"/>
              </a:solidFill>
              <a:latin typeface="Bebas Neue" panose="020B0000000000000000" pitchFamily="34" charset="0"/>
            </a:rPr>
            <a:t>collaboratively</a:t>
          </a:r>
          <a:endParaRPr lang="nl-NL" sz="2800" i="1" dirty="0" smtClean="0">
            <a:solidFill>
              <a:srgbClr val="002060"/>
            </a:solidFill>
            <a:latin typeface="Bebas Neue" panose="020B0000000000000000" pitchFamily="34" charset="0"/>
          </a:endParaRPr>
        </a:p>
        <a:p>
          <a:r>
            <a:rPr lang="nl-NL" sz="2800" i="1" dirty="0" smtClean="0">
              <a:solidFill>
                <a:schemeClr val="bg1"/>
              </a:solidFill>
              <a:latin typeface="Bebas Neue" panose="020B0000000000000000" pitchFamily="34" charset="0"/>
            </a:rPr>
            <a:t>High level design is </a:t>
          </a:r>
          <a:r>
            <a:rPr lang="nl-NL" sz="2800" i="1" dirty="0" err="1" smtClean="0">
              <a:solidFill>
                <a:schemeClr val="bg1"/>
              </a:solidFill>
              <a:latin typeface="Bebas Neue" panose="020B0000000000000000" pitchFamily="34" charset="0"/>
            </a:rPr>
            <a:t>considered</a:t>
          </a:r>
          <a:endParaRPr lang="tr-TR" sz="2800" dirty="0"/>
        </a:p>
      </dgm:t>
    </dgm:pt>
    <dgm:pt modelId="{DE15FD40-E265-4424-9224-FAAF5E16BDBE}" type="parTrans" cxnId="{20C04675-0EE9-423C-84FF-526FCEC53CB3}">
      <dgm:prSet/>
      <dgm:spPr/>
      <dgm:t>
        <a:bodyPr/>
        <a:lstStyle/>
        <a:p>
          <a:endParaRPr lang="tr-TR"/>
        </a:p>
      </dgm:t>
    </dgm:pt>
    <dgm:pt modelId="{3BBC367E-D4AA-4D96-AD79-EF57CA47B081}" type="sibTrans" cxnId="{20C04675-0EE9-423C-84FF-526FCEC53CB3}">
      <dgm:prSet/>
      <dgm:spPr/>
      <dgm:t>
        <a:bodyPr/>
        <a:lstStyle/>
        <a:p>
          <a:endParaRPr lang="tr-TR"/>
        </a:p>
      </dgm:t>
    </dgm:pt>
    <dgm:pt modelId="{10A082F9-89FF-41CE-80CF-A0595F5724EF}">
      <dgm:prSet phldrT="[Text]" custT="1"/>
      <dgm:spPr>
        <a:solidFill>
          <a:srgbClr val="002060">
            <a:alpha val="25000"/>
          </a:srgbClr>
        </a:solidFill>
        <a:ln>
          <a:solidFill>
            <a:srgbClr val="002060"/>
          </a:solidFill>
        </a:ln>
      </dgm:spPr>
      <dgm:t>
        <a:bodyPr/>
        <a:lstStyle/>
        <a:p>
          <a:pPr marR="0" eaLnBrk="1" fontAlgn="auto" latinLnBrk="0" hangingPunct="1">
            <a:buClrTx/>
            <a:buSzTx/>
            <a:buFontTx/>
            <a:tabLst/>
            <a:defRPr/>
          </a:pPr>
          <a:r>
            <a:rPr lang="nl-NL" sz="3200" dirty="0" smtClean="0">
              <a:solidFill>
                <a:schemeClr val="bg1"/>
              </a:solidFill>
              <a:latin typeface="Bebas Neue" panose="020B0000000000000000" pitchFamily="34" charset="0"/>
            </a:rPr>
            <a:t>Team </a:t>
          </a:r>
          <a:r>
            <a:rPr lang="nl-NL" sz="3200" dirty="0" err="1" smtClean="0">
              <a:solidFill>
                <a:schemeClr val="bg1"/>
              </a:solidFill>
              <a:latin typeface="Bebas Neue" panose="020B0000000000000000" pitchFamily="34" charset="0"/>
            </a:rPr>
            <a:t>commits</a:t>
          </a:r>
          <a:r>
            <a:rPr lang="nl-NL" sz="3200" dirty="0" smtClean="0">
              <a:solidFill>
                <a:schemeClr val="bg1"/>
              </a:solidFill>
              <a:latin typeface="Bebas Neue" panose="020B0000000000000000" pitchFamily="34" charset="0"/>
            </a:rPr>
            <a:t> </a:t>
          </a:r>
          <a:r>
            <a:rPr lang="nl-NL" sz="3200" dirty="0" err="1" smtClean="0">
              <a:solidFill>
                <a:schemeClr val="bg1"/>
              </a:solidFill>
              <a:latin typeface="Bebas Neue" panose="020B0000000000000000" pitchFamily="34" charset="0"/>
            </a:rPr>
            <a:t>to</a:t>
          </a:r>
          <a:r>
            <a:rPr lang="nl-NL" sz="3200" dirty="0" smtClean="0">
              <a:solidFill>
                <a:schemeClr val="bg1"/>
              </a:solidFill>
              <a:latin typeface="Bebas Neue" panose="020B0000000000000000" pitchFamily="34" charset="0"/>
            </a:rPr>
            <a:t> the items </a:t>
          </a:r>
          <a:r>
            <a:rPr lang="nl-NL" sz="3200" dirty="0" err="1" smtClean="0">
              <a:solidFill>
                <a:schemeClr val="bg1"/>
              </a:solidFill>
              <a:latin typeface="Bebas Neue" panose="020B0000000000000000" pitchFamily="34" charset="0"/>
            </a:rPr>
            <a:t>that</a:t>
          </a:r>
          <a:r>
            <a:rPr lang="nl-NL" sz="3200" dirty="0" smtClean="0">
              <a:solidFill>
                <a:schemeClr val="bg1"/>
              </a:solidFill>
              <a:latin typeface="Bebas Neue" panose="020B0000000000000000" pitchFamily="34" charset="0"/>
            </a:rPr>
            <a:t> </a:t>
          </a:r>
          <a:r>
            <a:rPr lang="nl-NL" sz="3200" dirty="0" err="1" smtClean="0">
              <a:solidFill>
                <a:schemeClr val="bg1"/>
              </a:solidFill>
              <a:latin typeface="Bebas Neue" panose="020B0000000000000000" pitchFamily="34" charset="0"/>
            </a:rPr>
            <a:t>they</a:t>
          </a:r>
          <a:r>
            <a:rPr lang="nl-NL" sz="3200" dirty="0" smtClean="0">
              <a:solidFill>
                <a:schemeClr val="bg1"/>
              </a:solidFill>
              <a:latin typeface="Bebas Neue" panose="020B0000000000000000" pitchFamily="34" charset="0"/>
            </a:rPr>
            <a:t> </a:t>
          </a:r>
          <a:r>
            <a:rPr lang="nl-NL" sz="3200" dirty="0" err="1" smtClean="0">
              <a:solidFill>
                <a:schemeClr val="bg1"/>
              </a:solidFill>
              <a:latin typeface="Bebas Neue" panose="020B0000000000000000" pitchFamily="34" charset="0"/>
            </a:rPr>
            <a:t>can</a:t>
          </a:r>
          <a:r>
            <a:rPr lang="nl-NL" sz="3200" dirty="0" smtClean="0">
              <a:solidFill>
                <a:schemeClr val="bg1"/>
              </a:solidFill>
              <a:latin typeface="Bebas Neue" panose="020B0000000000000000" pitchFamily="34" charset="0"/>
            </a:rPr>
            <a:t> </a:t>
          </a:r>
          <a:r>
            <a:rPr lang="nl-NL" sz="3200" dirty="0" err="1" smtClean="0">
              <a:solidFill>
                <a:schemeClr val="bg1"/>
              </a:solidFill>
              <a:latin typeface="Bebas Neue" panose="020B0000000000000000" pitchFamily="34" charset="0"/>
            </a:rPr>
            <a:t>deliver</a:t>
          </a:r>
          <a:endParaRPr lang="nl-NL" sz="3200" dirty="0" smtClean="0">
            <a:solidFill>
              <a:schemeClr val="bg1"/>
            </a:solidFill>
            <a:latin typeface="Bebas Neue" panose="020B0000000000000000" pitchFamily="34" charset="0"/>
          </a:endParaRPr>
        </a:p>
        <a:p>
          <a:pPr marR="0" eaLnBrk="1" fontAlgn="auto" latinLnBrk="0" hangingPunct="1">
            <a:buClrTx/>
            <a:buSzTx/>
            <a:buFontTx/>
            <a:tabLst/>
            <a:defRPr/>
          </a:pPr>
          <a:r>
            <a:rPr lang="nl-NL" sz="3200" i="1" dirty="0" err="1" smtClean="0">
              <a:solidFill>
                <a:schemeClr val="bg1"/>
              </a:solidFill>
              <a:latin typeface="Bebas Neue" panose="020B0000000000000000" pitchFamily="34" charset="0"/>
            </a:rPr>
            <a:t>Use</a:t>
          </a:r>
          <a:r>
            <a:rPr lang="nl-NL" sz="3200" i="1" dirty="0" smtClean="0">
              <a:solidFill>
                <a:schemeClr val="bg1"/>
              </a:solidFill>
              <a:latin typeface="Bebas Neue" panose="020B0000000000000000" pitchFamily="34" charset="0"/>
            </a:rPr>
            <a:t> </a:t>
          </a:r>
          <a:r>
            <a:rPr lang="nl-NL" sz="3200" i="1" dirty="0" err="1" smtClean="0">
              <a:solidFill>
                <a:schemeClr val="bg1"/>
              </a:solidFill>
              <a:latin typeface="Bebas Neue" panose="020B0000000000000000" pitchFamily="34" charset="0"/>
            </a:rPr>
            <a:t>velocity</a:t>
          </a:r>
          <a:r>
            <a:rPr lang="nl-NL" sz="3200" i="1" dirty="0" smtClean="0">
              <a:solidFill>
                <a:schemeClr val="bg1"/>
              </a:solidFill>
              <a:latin typeface="Bebas Neue" panose="020B0000000000000000" pitchFamily="34" charset="0"/>
            </a:rPr>
            <a:t> (</a:t>
          </a:r>
          <a:r>
            <a:rPr lang="nl-NL" sz="3200" i="1" dirty="0" err="1" smtClean="0">
              <a:solidFill>
                <a:schemeClr val="bg1"/>
              </a:solidFill>
              <a:latin typeface="Bebas Neue" panose="020B0000000000000000" pitchFamily="34" charset="0"/>
            </a:rPr>
            <a:t>Yesterday’s</a:t>
          </a:r>
          <a:r>
            <a:rPr lang="nl-NL" sz="3200" i="1" dirty="0" smtClean="0">
              <a:solidFill>
                <a:schemeClr val="bg1"/>
              </a:solidFill>
              <a:latin typeface="Bebas Neue" panose="020B0000000000000000" pitchFamily="34" charset="0"/>
            </a:rPr>
            <a:t> </a:t>
          </a:r>
          <a:r>
            <a:rPr lang="nl-NL" sz="3200" i="1" dirty="0" err="1" smtClean="0">
              <a:solidFill>
                <a:schemeClr val="bg1"/>
              </a:solidFill>
              <a:latin typeface="Bebas Neue" panose="020B0000000000000000" pitchFamily="34" charset="0"/>
            </a:rPr>
            <a:t>Weather</a:t>
          </a:r>
          <a:r>
            <a:rPr lang="nl-NL" sz="3200" i="1" dirty="0" smtClean="0">
              <a:solidFill>
                <a:schemeClr val="bg1"/>
              </a:solidFill>
              <a:latin typeface="Bebas Neue" panose="020B0000000000000000" pitchFamily="34" charset="0"/>
            </a:rPr>
            <a:t>)</a:t>
          </a:r>
        </a:p>
      </dgm:t>
    </dgm:pt>
    <dgm:pt modelId="{01CD25FD-3029-483F-99C1-3E7FA06454C9}" type="parTrans" cxnId="{98E372E7-D891-4317-B990-A021CABDBA8B}">
      <dgm:prSet/>
      <dgm:spPr/>
      <dgm:t>
        <a:bodyPr/>
        <a:lstStyle/>
        <a:p>
          <a:endParaRPr lang="tr-TR"/>
        </a:p>
      </dgm:t>
    </dgm:pt>
    <dgm:pt modelId="{70017703-6146-478D-A212-D4B9B2560894}" type="sibTrans" cxnId="{98E372E7-D891-4317-B990-A021CABDBA8B}">
      <dgm:prSet/>
      <dgm:spPr/>
      <dgm:t>
        <a:bodyPr/>
        <a:lstStyle/>
        <a:p>
          <a:endParaRPr lang="tr-TR"/>
        </a:p>
      </dgm:t>
    </dgm:pt>
    <dgm:pt modelId="{29AD857D-CB5F-4E87-BEDC-3999C3C59ED0}" type="pres">
      <dgm:prSet presAssocID="{D809B4F6-1407-4A65-809C-DE39774CECCF}" presName="Name0" presStyleCnt="0">
        <dgm:presLayoutVars>
          <dgm:chMax val="7"/>
          <dgm:chPref val="7"/>
          <dgm:dir/>
        </dgm:presLayoutVars>
      </dgm:prSet>
      <dgm:spPr/>
      <dgm:t>
        <a:bodyPr/>
        <a:lstStyle/>
        <a:p>
          <a:endParaRPr lang="tr-TR"/>
        </a:p>
      </dgm:t>
    </dgm:pt>
    <dgm:pt modelId="{08B75A95-CFA8-4A08-8CFE-75D806958492}" type="pres">
      <dgm:prSet presAssocID="{D809B4F6-1407-4A65-809C-DE39774CECCF}" presName="Name1" presStyleCnt="0"/>
      <dgm:spPr/>
    </dgm:pt>
    <dgm:pt modelId="{78EDC820-2312-4492-A086-54980B91DCBA}" type="pres">
      <dgm:prSet presAssocID="{D809B4F6-1407-4A65-809C-DE39774CECCF}" presName="cycle" presStyleCnt="0"/>
      <dgm:spPr/>
    </dgm:pt>
    <dgm:pt modelId="{5ADF62DA-4412-4846-9C0F-CE7EDAAC2313}" type="pres">
      <dgm:prSet presAssocID="{D809B4F6-1407-4A65-809C-DE39774CECCF}" presName="srcNode" presStyleLbl="node1" presStyleIdx="0" presStyleCnt="4"/>
      <dgm:spPr/>
    </dgm:pt>
    <dgm:pt modelId="{60D9AC6E-DC2C-47F0-B075-B7A474BEDF89}" type="pres">
      <dgm:prSet presAssocID="{D809B4F6-1407-4A65-809C-DE39774CECCF}" presName="conn" presStyleLbl="parChTrans1D2" presStyleIdx="0" presStyleCnt="1"/>
      <dgm:spPr/>
      <dgm:t>
        <a:bodyPr/>
        <a:lstStyle/>
        <a:p>
          <a:endParaRPr lang="tr-TR"/>
        </a:p>
      </dgm:t>
    </dgm:pt>
    <dgm:pt modelId="{5C1FB495-4F9D-442D-8A03-72FAFB02F35A}" type="pres">
      <dgm:prSet presAssocID="{D809B4F6-1407-4A65-809C-DE39774CECCF}" presName="extraNode" presStyleLbl="node1" presStyleIdx="0" presStyleCnt="4"/>
      <dgm:spPr/>
    </dgm:pt>
    <dgm:pt modelId="{FE392288-783A-44D8-B0DB-1E6DEBD2D7A8}" type="pres">
      <dgm:prSet presAssocID="{D809B4F6-1407-4A65-809C-DE39774CECCF}" presName="dstNode" presStyleLbl="node1" presStyleIdx="0" presStyleCnt="4"/>
      <dgm:spPr/>
    </dgm:pt>
    <dgm:pt modelId="{8E0930E4-8937-4F3A-9995-EB29E297AC87}" type="pres">
      <dgm:prSet presAssocID="{E81C931A-95F1-40FB-9C18-C17A5FE0A86A}" presName="text_1" presStyleLbl="node1" presStyleIdx="0" presStyleCnt="4" custScaleX="94827" custScaleY="73519" custLinFactNeighborX="1085" custLinFactNeighborY="-25436">
        <dgm:presLayoutVars>
          <dgm:bulletEnabled val="1"/>
        </dgm:presLayoutVars>
      </dgm:prSet>
      <dgm:spPr/>
      <dgm:t>
        <a:bodyPr/>
        <a:lstStyle/>
        <a:p>
          <a:endParaRPr lang="tr-TR"/>
        </a:p>
      </dgm:t>
    </dgm:pt>
    <dgm:pt modelId="{9646BF0A-0C63-4C93-9B09-070C372A45B9}" type="pres">
      <dgm:prSet presAssocID="{E81C931A-95F1-40FB-9C18-C17A5FE0A86A}" presName="accent_1" presStyleCnt="0"/>
      <dgm:spPr/>
    </dgm:pt>
    <dgm:pt modelId="{FB6C1811-4DB0-4F65-8F6F-0132D35ABE3F}" type="pres">
      <dgm:prSet presAssocID="{E81C931A-95F1-40FB-9C18-C17A5FE0A86A}" presName="accentRepeatNode" presStyleLbl="solidFgAcc1" presStyleIdx="0" presStyleCnt="4" custLinFactNeighborX="-7213" custLinFactNeighborY="-16460"/>
      <dgm:spPr>
        <a:solidFill>
          <a:srgbClr val="002776"/>
        </a:solidFill>
        <a:ln>
          <a:solidFill>
            <a:srgbClr val="002060"/>
          </a:solidFill>
        </a:ln>
      </dgm:spPr>
      <dgm:t>
        <a:bodyPr/>
        <a:lstStyle/>
        <a:p>
          <a:endParaRPr lang="tr-TR"/>
        </a:p>
      </dgm:t>
    </dgm:pt>
    <dgm:pt modelId="{AABAE8A7-8F32-4206-AAE5-1FC710179EF8}" type="pres">
      <dgm:prSet presAssocID="{10A082F9-89FF-41CE-80CF-A0595F5724EF}" presName="text_2" presStyleLbl="node1" presStyleIdx="1" presStyleCnt="4" custScaleX="97937" custScaleY="88001" custLinFactY="99314" custLinFactNeighborX="-457" custLinFactNeighborY="100000">
        <dgm:presLayoutVars>
          <dgm:bulletEnabled val="1"/>
        </dgm:presLayoutVars>
      </dgm:prSet>
      <dgm:spPr/>
      <dgm:t>
        <a:bodyPr/>
        <a:lstStyle/>
        <a:p>
          <a:endParaRPr lang="tr-TR"/>
        </a:p>
      </dgm:t>
    </dgm:pt>
    <dgm:pt modelId="{374C7340-07D7-40F7-AFCE-057EAD1BE2E6}" type="pres">
      <dgm:prSet presAssocID="{10A082F9-89FF-41CE-80CF-A0595F5724EF}" presName="accent_2" presStyleCnt="0"/>
      <dgm:spPr/>
    </dgm:pt>
    <dgm:pt modelId="{66A99A73-1135-455C-8447-B04EC7920E10}" type="pres">
      <dgm:prSet presAssocID="{10A082F9-89FF-41CE-80CF-A0595F5724EF}" presName="accentRepeatNode" presStyleLbl="solidFgAcc1" presStyleIdx="1" presStyleCnt="4" custScaleX="95638" custScaleY="97464" custLinFactY="60199" custLinFactNeighborX="137" custLinFactNeighborY="100000"/>
      <dgm:spPr>
        <a:solidFill>
          <a:srgbClr val="002776"/>
        </a:solidFill>
        <a:ln>
          <a:solidFill>
            <a:srgbClr val="002060"/>
          </a:solidFill>
        </a:ln>
      </dgm:spPr>
      <dgm:t>
        <a:bodyPr/>
        <a:lstStyle/>
        <a:p>
          <a:endParaRPr lang="tr-TR"/>
        </a:p>
      </dgm:t>
    </dgm:pt>
    <dgm:pt modelId="{FB0E5C3A-28F8-4F24-A7D4-7C5AF352F26B}" type="pres">
      <dgm:prSet presAssocID="{025976DC-6D73-421A-921D-C5FEC7688EFC}" presName="text_3" presStyleLbl="node1" presStyleIdx="2" presStyleCnt="4" custScaleX="104335" custScaleY="69605" custLinFactY="77205" custLinFactNeighborX="-3760" custLinFactNeighborY="100000">
        <dgm:presLayoutVars>
          <dgm:bulletEnabled val="1"/>
        </dgm:presLayoutVars>
      </dgm:prSet>
      <dgm:spPr/>
      <dgm:t>
        <a:bodyPr/>
        <a:lstStyle/>
        <a:p>
          <a:endParaRPr lang="tr-TR"/>
        </a:p>
      </dgm:t>
    </dgm:pt>
    <dgm:pt modelId="{6F0FA185-A174-4613-85CD-EEDB557F38BC}" type="pres">
      <dgm:prSet presAssocID="{025976DC-6D73-421A-921D-C5FEC7688EFC}" presName="accent_3" presStyleCnt="0"/>
      <dgm:spPr/>
    </dgm:pt>
    <dgm:pt modelId="{68FB075E-AE62-4F71-9B60-D60943906F40}" type="pres">
      <dgm:prSet presAssocID="{025976DC-6D73-421A-921D-C5FEC7688EFC}" presName="accentRepeatNode" presStyleLbl="solidFgAcc1" presStyleIdx="2" presStyleCnt="4" custScaleX="86883" custScaleY="86882" custLinFactY="37050" custLinFactNeighborX="-64215" custLinFactNeighborY="100000"/>
      <dgm:spPr>
        <a:solidFill>
          <a:srgbClr val="002776"/>
        </a:solidFill>
        <a:ln>
          <a:solidFill>
            <a:srgbClr val="002060"/>
          </a:solidFill>
        </a:ln>
      </dgm:spPr>
      <dgm:t>
        <a:bodyPr/>
        <a:lstStyle/>
        <a:p>
          <a:endParaRPr lang="tr-TR"/>
        </a:p>
      </dgm:t>
    </dgm:pt>
    <dgm:pt modelId="{96DC73AE-30B4-43B8-9A89-A56017054637}" type="pres">
      <dgm:prSet presAssocID="{B732755D-7464-4E66-9D0F-035E77C3BD67}" presName="text_4" presStyleLbl="node1" presStyleIdx="3" presStyleCnt="4" custScaleX="87688" custScaleY="205395" custLinFactY="-100000" custLinFactNeighborX="4762" custLinFactNeighborY="-192391">
        <dgm:presLayoutVars>
          <dgm:bulletEnabled val="1"/>
        </dgm:presLayoutVars>
      </dgm:prSet>
      <dgm:spPr/>
      <dgm:t>
        <a:bodyPr/>
        <a:lstStyle/>
        <a:p>
          <a:endParaRPr lang="tr-TR"/>
        </a:p>
      </dgm:t>
    </dgm:pt>
    <dgm:pt modelId="{EE1073A4-EBA6-4823-82BF-44D8BFC9A584}" type="pres">
      <dgm:prSet presAssocID="{B732755D-7464-4E66-9D0F-035E77C3BD67}" presName="accent_4" presStyleCnt="0"/>
      <dgm:spPr/>
    </dgm:pt>
    <dgm:pt modelId="{1A5D7FB7-E44A-4D20-81B8-06EF45F6B518}" type="pres">
      <dgm:prSet presAssocID="{B732755D-7464-4E66-9D0F-035E77C3BD67}" presName="accentRepeatNode" presStyleLbl="solidFgAcc1" presStyleIdx="3" presStyleCnt="4" custScaleX="180784" custScaleY="188981" custLinFactY="-100000" custLinFactNeighborX="36024" custLinFactNeighborY="-133768"/>
      <dgm:spPr>
        <a:solidFill>
          <a:srgbClr val="002776"/>
        </a:solidFill>
        <a:ln>
          <a:solidFill>
            <a:srgbClr val="002060"/>
          </a:solidFill>
        </a:ln>
      </dgm:spPr>
      <dgm:t>
        <a:bodyPr/>
        <a:lstStyle/>
        <a:p>
          <a:endParaRPr lang="tr-TR"/>
        </a:p>
      </dgm:t>
    </dgm:pt>
  </dgm:ptLst>
  <dgm:cxnLst>
    <dgm:cxn modelId="{35752347-63B4-41AC-8DE6-561F047A2EE1}" type="presOf" srcId="{10A082F9-89FF-41CE-80CF-A0595F5724EF}" destId="{AABAE8A7-8F32-4206-AAE5-1FC710179EF8}" srcOrd="0" destOrd="0" presId="urn:microsoft.com/office/officeart/2008/layout/VerticalCurvedList"/>
    <dgm:cxn modelId="{729BE0C1-4339-4F54-A070-213C5D091A33}" type="presOf" srcId="{E81C931A-95F1-40FB-9C18-C17A5FE0A86A}" destId="{8E0930E4-8937-4F3A-9995-EB29E297AC87}" srcOrd="0" destOrd="0" presId="urn:microsoft.com/office/officeart/2008/layout/VerticalCurvedList"/>
    <dgm:cxn modelId="{8DAF01E3-346B-42BF-A3FD-ADF79D7E2B77}" type="presOf" srcId="{025976DC-6D73-421A-921D-C5FEC7688EFC}" destId="{FB0E5C3A-28F8-4F24-A7D4-7C5AF352F26B}" srcOrd="0" destOrd="0" presId="urn:microsoft.com/office/officeart/2008/layout/VerticalCurvedList"/>
    <dgm:cxn modelId="{20C04675-0EE9-423C-84FF-526FCEC53CB3}" srcId="{D809B4F6-1407-4A65-809C-DE39774CECCF}" destId="{B732755D-7464-4E66-9D0F-035E77C3BD67}" srcOrd="3" destOrd="0" parTransId="{DE15FD40-E265-4424-9224-FAAF5E16BDBE}" sibTransId="{3BBC367E-D4AA-4D96-AD79-EF57CA47B081}"/>
    <dgm:cxn modelId="{2E851DAA-8056-4E30-826F-0C0CF5A79C63}" srcId="{D809B4F6-1407-4A65-809C-DE39774CECCF}" destId="{E81C931A-95F1-40FB-9C18-C17A5FE0A86A}" srcOrd="0" destOrd="0" parTransId="{37F23803-01EF-4265-A0A2-F12348ECC189}" sibTransId="{100F70C1-FC8D-4997-A149-BC62620757E0}"/>
    <dgm:cxn modelId="{93507B60-0DC8-4AFD-8F6B-1702EC29C003}" type="presOf" srcId="{D809B4F6-1407-4A65-809C-DE39774CECCF}" destId="{29AD857D-CB5F-4E87-BEDC-3999C3C59ED0}" srcOrd="0" destOrd="0" presId="urn:microsoft.com/office/officeart/2008/layout/VerticalCurvedList"/>
    <dgm:cxn modelId="{98E372E7-D891-4317-B990-A021CABDBA8B}" srcId="{D809B4F6-1407-4A65-809C-DE39774CECCF}" destId="{10A082F9-89FF-41CE-80CF-A0595F5724EF}" srcOrd="1" destOrd="0" parTransId="{01CD25FD-3029-483F-99C1-3E7FA06454C9}" sibTransId="{70017703-6146-478D-A212-D4B9B2560894}"/>
    <dgm:cxn modelId="{1BAE1AD6-E8E2-4512-BDA6-7F7E46109E93}" type="presOf" srcId="{100F70C1-FC8D-4997-A149-BC62620757E0}" destId="{60D9AC6E-DC2C-47F0-B075-B7A474BEDF89}" srcOrd="0" destOrd="0" presId="urn:microsoft.com/office/officeart/2008/layout/VerticalCurvedList"/>
    <dgm:cxn modelId="{8376512F-3806-49C4-A43C-3159014328EC}" type="presOf" srcId="{B732755D-7464-4E66-9D0F-035E77C3BD67}" destId="{96DC73AE-30B4-43B8-9A89-A56017054637}" srcOrd="0" destOrd="0" presId="urn:microsoft.com/office/officeart/2008/layout/VerticalCurvedList"/>
    <dgm:cxn modelId="{107D4BCF-0F19-4735-9386-BE4CB605BBF3}" srcId="{D809B4F6-1407-4A65-809C-DE39774CECCF}" destId="{025976DC-6D73-421A-921D-C5FEC7688EFC}" srcOrd="2" destOrd="0" parTransId="{99D82EB2-31BD-4892-AB7F-0794D81F430B}" sibTransId="{EC4E7314-FF90-40A7-A825-25960F8ABE1E}"/>
    <dgm:cxn modelId="{23C85AB6-A14C-4F71-9D1B-1184E1D021B3}" type="presParOf" srcId="{29AD857D-CB5F-4E87-BEDC-3999C3C59ED0}" destId="{08B75A95-CFA8-4A08-8CFE-75D806958492}" srcOrd="0" destOrd="0" presId="urn:microsoft.com/office/officeart/2008/layout/VerticalCurvedList"/>
    <dgm:cxn modelId="{D4290ED8-1875-43AB-8A9B-F99EE9C587B4}" type="presParOf" srcId="{08B75A95-CFA8-4A08-8CFE-75D806958492}" destId="{78EDC820-2312-4492-A086-54980B91DCBA}" srcOrd="0" destOrd="0" presId="urn:microsoft.com/office/officeart/2008/layout/VerticalCurvedList"/>
    <dgm:cxn modelId="{DEAF2458-544A-40BB-87B1-66190A6984BF}" type="presParOf" srcId="{78EDC820-2312-4492-A086-54980B91DCBA}" destId="{5ADF62DA-4412-4846-9C0F-CE7EDAAC2313}" srcOrd="0" destOrd="0" presId="urn:microsoft.com/office/officeart/2008/layout/VerticalCurvedList"/>
    <dgm:cxn modelId="{B7D51364-EFF2-4F2B-ABFE-BEBCA2CD1311}" type="presParOf" srcId="{78EDC820-2312-4492-A086-54980B91DCBA}" destId="{60D9AC6E-DC2C-47F0-B075-B7A474BEDF89}" srcOrd="1" destOrd="0" presId="urn:microsoft.com/office/officeart/2008/layout/VerticalCurvedList"/>
    <dgm:cxn modelId="{6DC0C45B-B7E5-400D-95D9-CD4C3918FF03}" type="presParOf" srcId="{78EDC820-2312-4492-A086-54980B91DCBA}" destId="{5C1FB495-4F9D-442D-8A03-72FAFB02F35A}" srcOrd="2" destOrd="0" presId="urn:microsoft.com/office/officeart/2008/layout/VerticalCurvedList"/>
    <dgm:cxn modelId="{EC502D6C-1EA3-41E5-A2EA-281D61D14965}" type="presParOf" srcId="{78EDC820-2312-4492-A086-54980B91DCBA}" destId="{FE392288-783A-44D8-B0DB-1E6DEBD2D7A8}" srcOrd="3" destOrd="0" presId="urn:microsoft.com/office/officeart/2008/layout/VerticalCurvedList"/>
    <dgm:cxn modelId="{46DBF06A-9A4C-4CC4-A526-C27C87E136F1}" type="presParOf" srcId="{08B75A95-CFA8-4A08-8CFE-75D806958492}" destId="{8E0930E4-8937-4F3A-9995-EB29E297AC87}" srcOrd="1" destOrd="0" presId="urn:microsoft.com/office/officeart/2008/layout/VerticalCurvedList"/>
    <dgm:cxn modelId="{CDE6C783-8B9B-4BF2-AD9D-6B49A6C82F3C}" type="presParOf" srcId="{08B75A95-CFA8-4A08-8CFE-75D806958492}" destId="{9646BF0A-0C63-4C93-9B09-070C372A45B9}" srcOrd="2" destOrd="0" presId="urn:microsoft.com/office/officeart/2008/layout/VerticalCurvedList"/>
    <dgm:cxn modelId="{52B3B0ED-B5C9-40C0-AFC5-7BBBF2F43CAC}" type="presParOf" srcId="{9646BF0A-0C63-4C93-9B09-070C372A45B9}" destId="{FB6C1811-4DB0-4F65-8F6F-0132D35ABE3F}" srcOrd="0" destOrd="0" presId="urn:microsoft.com/office/officeart/2008/layout/VerticalCurvedList"/>
    <dgm:cxn modelId="{43150090-C56A-47F5-816B-412FC9A463F3}" type="presParOf" srcId="{08B75A95-CFA8-4A08-8CFE-75D806958492}" destId="{AABAE8A7-8F32-4206-AAE5-1FC710179EF8}" srcOrd="3" destOrd="0" presId="urn:microsoft.com/office/officeart/2008/layout/VerticalCurvedList"/>
    <dgm:cxn modelId="{80BD1781-0D85-47DD-9CC1-3BC0FAEDCE45}" type="presParOf" srcId="{08B75A95-CFA8-4A08-8CFE-75D806958492}" destId="{374C7340-07D7-40F7-AFCE-057EAD1BE2E6}" srcOrd="4" destOrd="0" presId="urn:microsoft.com/office/officeart/2008/layout/VerticalCurvedList"/>
    <dgm:cxn modelId="{389E7C9E-B12B-406F-A3C2-96AD2D6A30AE}" type="presParOf" srcId="{374C7340-07D7-40F7-AFCE-057EAD1BE2E6}" destId="{66A99A73-1135-455C-8447-B04EC7920E10}" srcOrd="0" destOrd="0" presId="urn:microsoft.com/office/officeart/2008/layout/VerticalCurvedList"/>
    <dgm:cxn modelId="{9B50861E-9C37-4AE7-AEF7-2852B325E4FF}" type="presParOf" srcId="{08B75A95-CFA8-4A08-8CFE-75D806958492}" destId="{FB0E5C3A-28F8-4F24-A7D4-7C5AF352F26B}" srcOrd="5" destOrd="0" presId="urn:microsoft.com/office/officeart/2008/layout/VerticalCurvedList"/>
    <dgm:cxn modelId="{B1506420-BFB8-4D22-A717-14D445493281}" type="presParOf" srcId="{08B75A95-CFA8-4A08-8CFE-75D806958492}" destId="{6F0FA185-A174-4613-85CD-EEDB557F38BC}" srcOrd="6" destOrd="0" presId="urn:microsoft.com/office/officeart/2008/layout/VerticalCurvedList"/>
    <dgm:cxn modelId="{3D96F693-4A9F-4ECA-A67A-B31CE1A889B6}" type="presParOf" srcId="{6F0FA185-A174-4613-85CD-EEDB557F38BC}" destId="{68FB075E-AE62-4F71-9B60-D60943906F40}" srcOrd="0" destOrd="0" presId="urn:microsoft.com/office/officeart/2008/layout/VerticalCurvedList"/>
    <dgm:cxn modelId="{3659E1EA-2DBF-4A3B-9AF8-7F2DC3B7CB3B}" type="presParOf" srcId="{08B75A95-CFA8-4A08-8CFE-75D806958492}" destId="{96DC73AE-30B4-43B8-9A89-A56017054637}" srcOrd="7" destOrd="0" presId="urn:microsoft.com/office/officeart/2008/layout/VerticalCurvedList"/>
    <dgm:cxn modelId="{8D8C78A0-2EB0-4118-903E-C7F7B59B5E4D}" type="presParOf" srcId="{08B75A95-CFA8-4A08-8CFE-75D806958492}" destId="{EE1073A4-EBA6-4823-82BF-44D8BFC9A584}" srcOrd="8" destOrd="0" presId="urn:microsoft.com/office/officeart/2008/layout/VerticalCurvedList"/>
    <dgm:cxn modelId="{A94856AA-753A-44CD-B35C-D3F9E8B78167}" type="presParOf" srcId="{EE1073A4-EBA6-4823-82BF-44D8BFC9A584}" destId="{1A5D7FB7-E44A-4D20-81B8-06EF45F6B5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9CB63B-CDE2-4A0B-8A41-5FFA68D9DDC1}" type="doc">
      <dgm:prSet loTypeId="urn:microsoft.com/office/officeart/2005/8/layout/gear1" loCatId="relationship" qsTypeId="urn:microsoft.com/office/officeart/2005/8/quickstyle/3d4" qsCatId="3D" csTypeId="urn:microsoft.com/office/officeart/2005/8/colors/accent1_2" csCatId="accent1" phldr="1"/>
      <dgm:spPr/>
    </dgm:pt>
    <dgm:pt modelId="{50B74301-E4B4-4101-B4E1-53F3D7D03065}">
      <dgm:prSet phldrT="[Text]" custT="1"/>
      <dgm:spPr>
        <a:solidFill>
          <a:srgbClr val="002060">
            <a:alpha val="85000"/>
          </a:srgbClr>
        </a:solidFill>
      </dgm:spPr>
      <dgm:t>
        <a:bodyPr/>
        <a:lstStyle/>
        <a:p>
          <a:r>
            <a:rPr lang="nl-NL" sz="3600" dirty="0" err="1" smtClean="0">
              <a:latin typeface="Bebas Neue" panose="020B0000000000000000" pitchFamily="34" charset="0"/>
            </a:rPr>
            <a:t>What</a:t>
          </a:r>
          <a:r>
            <a:rPr lang="nl-NL" sz="3600" dirty="0" smtClean="0">
              <a:latin typeface="Bebas Neue" panose="020B0000000000000000" pitchFamily="34" charset="0"/>
            </a:rPr>
            <a:t> </a:t>
          </a:r>
          <a:r>
            <a:rPr lang="nl-NL" sz="3600" dirty="0" err="1" smtClean="0">
              <a:latin typeface="Bebas Neue" panose="020B0000000000000000" pitchFamily="34" charset="0"/>
            </a:rPr>
            <a:t>things</a:t>
          </a:r>
          <a:r>
            <a:rPr lang="nl-NL" sz="3600" dirty="0" smtClean="0">
              <a:latin typeface="Bebas Neue" panose="020B0000000000000000" pitchFamily="34" charset="0"/>
            </a:rPr>
            <a:t> are in </a:t>
          </a:r>
          <a:r>
            <a:rPr lang="nl-NL" sz="3600" dirty="0" err="1" smtClean="0">
              <a:latin typeface="Bebas Neue" panose="020B0000000000000000" pitchFamily="34" charset="0"/>
            </a:rPr>
            <a:t>my</a:t>
          </a:r>
          <a:r>
            <a:rPr lang="nl-NL" sz="3600" dirty="0" smtClean="0">
              <a:latin typeface="Bebas Neue" panose="020B0000000000000000" pitchFamily="34" charset="0"/>
            </a:rPr>
            <a:t> way</a:t>
          </a:r>
          <a:endParaRPr lang="tr-TR" sz="3600" dirty="0">
            <a:latin typeface="Bebas Neue" panose="020B0000000000000000" pitchFamily="34" charset="0"/>
          </a:endParaRPr>
        </a:p>
      </dgm:t>
    </dgm:pt>
    <dgm:pt modelId="{1F2DE2EB-19F5-4C3B-A4D6-7F1C42941718}" type="parTrans" cxnId="{F498C7D3-4623-41FE-83E5-62E542FE0F3D}">
      <dgm:prSet/>
      <dgm:spPr/>
      <dgm:t>
        <a:bodyPr/>
        <a:lstStyle/>
        <a:p>
          <a:endParaRPr lang="tr-TR"/>
        </a:p>
      </dgm:t>
    </dgm:pt>
    <dgm:pt modelId="{03061F9D-2A26-4D2E-BB52-8BDA5B3B35BC}" type="sibTrans" cxnId="{F498C7D3-4623-41FE-83E5-62E542FE0F3D}">
      <dgm:prSet/>
      <dgm:spPr/>
      <dgm:t>
        <a:bodyPr/>
        <a:lstStyle/>
        <a:p>
          <a:endParaRPr lang="tr-TR" sz="2400">
            <a:latin typeface="Bebas Neue" panose="020B0000000000000000" pitchFamily="34" charset="0"/>
          </a:endParaRPr>
        </a:p>
      </dgm:t>
    </dgm:pt>
    <dgm:pt modelId="{BF761D48-A525-4691-A7DF-50DD2D0AB019}">
      <dgm:prSet phldrT="[Text]" custT="1"/>
      <dgm:spPr>
        <a:solidFill>
          <a:srgbClr val="002060">
            <a:alpha val="85000"/>
          </a:srgbClr>
        </a:solidFill>
      </dgm:spPr>
      <dgm:t>
        <a:bodyPr/>
        <a:lstStyle/>
        <a:p>
          <a:r>
            <a:rPr lang="nl-NL" sz="2800" dirty="0" err="1" smtClean="0">
              <a:latin typeface="Bebas Neue" panose="020B0000000000000000" pitchFamily="34" charset="0"/>
            </a:rPr>
            <a:t>What</a:t>
          </a:r>
          <a:r>
            <a:rPr lang="nl-NL" sz="2800" dirty="0" smtClean="0">
              <a:latin typeface="Bebas Neue" panose="020B0000000000000000" pitchFamily="34" charset="0"/>
            </a:rPr>
            <a:t> I </a:t>
          </a:r>
          <a:r>
            <a:rPr lang="nl-NL" sz="2800" dirty="0" err="1" smtClean="0">
              <a:latin typeface="Bebas Neue" panose="020B0000000000000000" pitchFamily="34" charset="0"/>
            </a:rPr>
            <a:t>will</a:t>
          </a:r>
          <a:r>
            <a:rPr lang="nl-NL" sz="2800" dirty="0" smtClean="0">
              <a:latin typeface="Bebas Neue" panose="020B0000000000000000" pitchFamily="34" charset="0"/>
            </a:rPr>
            <a:t> do </a:t>
          </a:r>
          <a:r>
            <a:rPr lang="nl-NL" sz="2800" dirty="0" err="1" smtClean="0">
              <a:latin typeface="Bebas Neue" panose="020B0000000000000000" pitchFamily="34" charset="0"/>
            </a:rPr>
            <a:t>until</a:t>
          </a:r>
          <a:r>
            <a:rPr lang="nl-NL" sz="2800" dirty="0" smtClean="0">
              <a:latin typeface="Bebas Neue" panose="020B0000000000000000" pitchFamily="34" charset="0"/>
            </a:rPr>
            <a:t> next meeting</a:t>
          </a:r>
          <a:endParaRPr lang="tr-TR" sz="2800" dirty="0">
            <a:latin typeface="Bebas Neue" panose="020B0000000000000000" pitchFamily="34" charset="0"/>
          </a:endParaRPr>
        </a:p>
      </dgm:t>
    </dgm:pt>
    <dgm:pt modelId="{63FBDCB0-2870-4A60-96EE-E9273F044D77}" type="parTrans" cxnId="{A65F40E6-49F6-428D-BECE-EFFD45DCC2F1}">
      <dgm:prSet/>
      <dgm:spPr/>
      <dgm:t>
        <a:bodyPr/>
        <a:lstStyle/>
        <a:p>
          <a:endParaRPr lang="tr-TR"/>
        </a:p>
      </dgm:t>
    </dgm:pt>
    <dgm:pt modelId="{06048A42-5913-4862-8539-FCE131B9EAAA}" type="sibTrans" cxnId="{A65F40E6-49F6-428D-BECE-EFFD45DCC2F1}">
      <dgm:prSet/>
      <dgm:spPr/>
      <dgm:t>
        <a:bodyPr/>
        <a:lstStyle/>
        <a:p>
          <a:endParaRPr lang="tr-TR" sz="2400">
            <a:latin typeface="Bebas Neue" panose="020B0000000000000000" pitchFamily="34" charset="0"/>
          </a:endParaRPr>
        </a:p>
      </dgm:t>
    </dgm:pt>
    <dgm:pt modelId="{8FC64DA6-0584-4C3D-9B6F-5A8555EF686A}">
      <dgm:prSet phldrT="[Text]" custT="1"/>
      <dgm:spPr>
        <a:solidFill>
          <a:srgbClr val="002060">
            <a:alpha val="85000"/>
          </a:srgbClr>
        </a:solidFill>
      </dgm:spPr>
      <dgm:t>
        <a:bodyPr/>
        <a:lstStyle/>
        <a:p>
          <a:r>
            <a:rPr lang="nl-NL" sz="3200" dirty="0" err="1" smtClean="0">
              <a:latin typeface="Bebas Neue" panose="020B0000000000000000" pitchFamily="34" charset="0"/>
            </a:rPr>
            <a:t>What</a:t>
          </a:r>
          <a:r>
            <a:rPr lang="nl-NL" sz="3200" dirty="0" smtClean="0">
              <a:latin typeface="Bebas Neue" panose="020B0000000000000000" pitchFamily="34" charset="0"/>
            </a:rPr>
            <a:t> I </a:t>
          </a:r>
          <a:r>
            <a:rPr lang="nl-NL" sz="3200" dirty="0" err="1" smtClean="0">
              <a:latin typeface="Bebas Neue" panose="020B0000000000000000" pitchFamily="34" charset="0"/>
            </a:rPr>
            <a:t>did</a:t>
          </a:r>
          <a:r>
            <a:rPr lang="nl-NL" sz="3200" dirty="0" smtClean="0">
              <a:latin typeface="Bebas Neue" panose="020B0000000000000000" pitchFamily="34" charset="0"/>
            </a:rPr>
            <a:t> </a:t>
          </a:r>
          <a:r>
            <a:rPr lang="nl-NL" sz="3200" dirty="0" err="1" smtClean="0">
              <a:latin typeface="Bebas Neue" panose="020B0000000000000000" pitchFamily="34" charset="0"/>
            </a:rPr>
            <a:t>since</a:t>
          </a:r>
          <a:r>
            <a:rPr lang="nl-NL" sz="3200" dirty="0" smtClean="0">
              <a:latin typeface="Bebas Neue" panose="020B0000000000000000" pitchFamily="34" charset="0"/>
            </a:rPr>
            <a:t> last meeting</a:t>
          </a:r>
          <a:endParaRPr lang="tr-TR" sz="3200" dirty="0">
            <a:latin typeface="Bebas Neue" panose="020B0000000000000000" pitchFamily="34" charset="0"/>
          </a:endParaRPr>
        </a:p>
      </dgm:t>
    </dgm:pt>
    <dgm:pt modelId="{1764ADEE-B891-4A4C-B528-3550A87EFD40}" type="parTrans" cxnId="{9040C77C-9160-4330-8948-17428073C3D1}">
      <dgm:prSet/>
      <dgm:spPr/>
      <dgm:t>
        <a:bodyPr/>
        <a:lstStyle/>
        <a:p>
          <a:endParaRPr lang="tr-TR"/>
        </a:p>
      </dgm:t>
    </dgm:pt>
    <dgm:pt modelId="{9C6CD36E-1B33-4387-BBF2-8D4D01A267DD}" type="sibTrans" cxnId="{9040C77C-9160-4330-8948-17428073C3D1}">
      <dgm:prSet/>
      <dgm:spPr/>
      <dgm:t>
        <a:bodyPr/>
        <a:lstStyle/>
        <a:p>
          <a:endParaRPr lang="tr-TR" sz="2400">
            <a:latin typeface="Bebas Neue" panose="020B0000000000000000" pitchFamily="34" charset="0"/>
          </a:endParaRPr>
        </a:p>
      </dgm:t>
    </dgm:pt>
    <dgm:pt modelId="{72C5EEAB-E39B-4044-A759-DAB4897A5251}" type="pres">
      <dgm:prSet presAssocID="{5C9CB63B-CDE2-4A0B-8A41-5FFA68D9DDC1}" presName="composite" presStyleCnt="0">
        <dgm:presLayoutVars>
          <dgm:chMax val="3"/>
          <dgm:animLvl val="lvl"/>
          <dgm:resizeHandles val="exact"/>
        </dgm:presLayoutVars>
      </dgm:prSet>
      <dgm:spPr/>
    </dgm:pt>
    <dgm:pt modelId="{3F30C5FC-B70F-4C35-8A9B-2B600B25E3E2}" type="pres">
      <dgm:prSet presAssocID="{50B74301-E4B4-4101-B4E1-53F3D7D03065}" presName="gear1" presStyleLbl="node1" presStyleIdx="0" presStyleCnt="3" custLinFactNeighborX="1330" custLinFactNeighborY="11686">
        <dgm:presLayoutVars>
          <dgm:chMax val="1"/>
          <dgm:bulletEnabled val="1"/>
        </dgm:presLayoutVars>
      </dgm:prSet>
      <dgm:spPr/>
      <dgm:t>
        <a:bodyPr/>
        <a:lstStyle/>
        <a:p>
          <a:endParaRPr lang="tr-TR"/>
        </a:p>
      </dgm:t>
    </dgm:pt>
    <dgm:pt modelId="{D00C646E-E2AA-4B12-913F-8A3867D46608}" type="pres">
      <dgm:prSet presAssocID="{50B74301-E4B4-4101-B4E1-53F3D7D03065}" presName="gear1srcNode" presStyleLbl="node1" presStyleIdx="0" presStyleCnt="3"/>
      <dgm:spPr/>
      <dgm:t>
        <a:bodyPr/>
        <a:lstStyle/>
        <a:p>
          <a:endParaRPr lang="tr-TR"/>
        </a:p>
      </dgm:t>
    </dgm:pt>
    <dgm:pt modelId="{E61E418D-E78C-485A-A5D1-22D067C2D3E8}" type="pres">
      <dgm:prSet presAssocID="{50B74301-E4B4-4101-B4E1-53F3D7D03065}" presName="gear1dstNode" presStyleLbl="node1" presStyleIdx="0" presStyleCnt="3"/>
      <dgm:spPr/>
      <dgm:t>
        <a:bodyPr/>
        <a:lstStyle/>
        <a:p>
          <a:endParaRPr lang="tr-TR"/>
        </a:p>
      </dgm:t>
    </dgm:pt>
    <dgm:pt modelId="{8AC85B9D-6D21-4A4B-A1C5-21D6E4635A50}" type="pres">
      <dgm:prSet presAssocID="{BF761D48-A525-4691-A7DF-50DD2D0AB019}" presName="gear2" presStyleLbl="node1" presStyleIdx="1" presStyleCnt="3" custScaleX="125368" custScaleY="122418" custLinFactNeighborX="-12195" custLinFactNeighborY="6564">
        <dgm:presLayoutVars>
          <dgm:chMax val="1"/>
          <dgm:bulletEnabled val="1"/>
        </dgm:presLayoutVars>
      </dgm:prSet>
      <dgm:spPr/>
      <dgm:t>
        <a:bodyPr/>
        <a:lstStyle/>
        <a:p>
          <a:endParaRPr lang="tr-TR"/>
        </a:p>
      </dgm:t>
    </dgm:pt>
    <dgm:pt modelId="{93A63D45-C711-45C6-A8BF-639D8447CE03}" type="pres">
      <dgm:prSet presAssocID="{BF761D48-A525-4691-A7DF-50DD2D0AB019}" presName="gear2srcNode" presStyleLbl="node1" presStyleIdx="1" presStyleCnt="3"/>
      <dgm:spPr/>
      <dgm:t>
        <a:bodyPr/>
        <a:lstStyle/>
        <a:p>
          <a:endParaRPr lang="tr-TR"/>
        </a:p>
      </dgm:t>
    </dgm:pt>
    <dgm:pt modelId="{727C0E82-F3EA-4AD7-B4D9-E8B9DA1C407C}" type="pres">
      <dgm:prSet presAssocID="{BF761D48-A525-4691-A7DF-50DD2D0AB019}" presName="gear2dstNode" presStyleLbl="node1" presStyleIdx="1" presStyleCnt="3"/>
      <dgm:spPr/>
      <dgm:t>
        <a:bodyPr/>
        <a:lstStyle/>
        <a:p>
          <a:endParaRPr lang="tr-TR"/>
        </a:p>
      </dgm:t>
    </dgm:pt>
    <dgm:pt modelId="{8D30A9E6-8F8D-45E9-8AC4-44498A97801A}" type="pres">
      <dgm:prSet presAssocID="{8FC64DA6-0584-4C3D-9B6F-5A8555EF686A}" presName="gear3" presStyleLbl="node1" presStyleIdx="2" presStyleCnt="3" custScaleX="129795" custScaleY="125877" custLinFactNeighborX="7692" custLinFactNeighborY="-5855"/>
      <dgm:spPr/>
      <dgm:t>
        <a:bodyPr/>
        <a:lstStyle/>
        <a:p>
          <a:endParaRPr lang="tr-TR"/>
        </a:p>
      </dgm:t>
    </dgm:pt>
    <dgm:pt modelId="{21D86182-7547-4B48-86DA-7DAE6FA87FD1}" type="pres">
      <dgm:prSet presAssocID="{8FC64DA6-0584-4C3D-9B6F-5A8555EF686A}" presName="gear3tx" presStyleLbl="node1" presStyleIdx="2" presStyleCnt="3">
        <dgm:presLayoutVars>
          <dgm:chMax val="1"/>
          <dgm:bulletEnabled val="1"/>
        </dgm:presLayoutVars>
      </dgm:prSet>
      <dgm:spPr/>
      <dgm:t>
        <a:bodyPr/>
        <a:lstStyle/>
        <a:p>
          <a:endParaRPr lang="tr-TR"/>
        </a:p>
      </dgm:t>
    </dgm:pt>
    <dgm:pt modelId="{2557B294-412F-481D-B46C-61CB23DCDDE6}" type="pres">
      <dgm:prSet presAssocID="{8FC64DA6-0584-4C3D-9B6F-5A8555EF686A}" presName="gear3srcNode" presStyleLbl="node1" presStyleIdx="2" presStyleCnt="3"/>
      <dgm:spPr/>
      <dgm:t>
        <a:bodyPr/>
        <a:lstStyle/>
        <a:p>
          <a:endParaRPr lang="tr-TR"/>
        </a:p>
      </dgm:t>
    </dgm:pt>
    <dgm:pt modelId="{55504973-3C23-4E6C-827B-77AB55C5C2D1}" type="pres">
      <dgm:prSet presAssocID="{8FC64DA6-0584-4C3D-9B6F-5A8555EF686A}" presName="gear3dstNode" presStyleLbl="node1" presStyleIdx="2" presStyleCnt="3"/>
      <dgm:spPr/>
      <dgm:t>
        <a:bodyPr/>
        <a:lstStyle/>
        <a:p>
          <a:endParaRPr lang="tr-TR"/>
        </a:p>
      </dgm:t>
    </dgm:pt>
    <dgm:pt modelId="{745D29FD-E54D-47D7-B5F3-6F87911ADA0A}" type="pres">
      <dgm:prSet presAssocID="{03061F9D-2A26-4D2E-BB52-8BDA5B3B35BC}" presName="connector1" presStyleLbl="sibTrans2D1" presStyleIdx="0" presStyleCnt="3" custLinFactNeighborX="2155" custLinFactNeighborY="2994"/>
      <dgm:spPr/>
      <dgm:t>
        <a:bodyPr/>
        <a:lstStyle/>
        <a:p>
          <a:endParaRPr lang="tr-TR"/>
        </a:p>
      </dgm:t>
    </dgm:pt>
    <dgm:pt modelId="{C07F9235-BFD2-46EE-BC82-CF2775159F71}" type="pres">
      <dgm:prSet presAssocID="{06048A42-5913-4862-8539-FCE131B9EAAA}" presName="connector2" presStyleLbl="sibTrans2D1" presStyleIdx="1" presStyleCnt="3" custLinFactNeighborX="-19911" custLinFactNeighborY="-1098"/>
      <dgm:spPr/>
      <dgm:t>
        <a:bodyPr/>
        <a:lstStyle/>
        <a:p>
          <a:endParaRPr lang="tr-TR"/>
        </a:p>
      </dgm:t>
    </dgm:pt>
    <dgm:pt modelId="{96D9407D-7C9C-4729-A53F-B48576ACE1DB}" type="pres">
      <dgm:prSet presAssocID="{9C6CD36E-1B33-4387-BBF2-8D4D01A267DD}" presName="connector3" presStyleLbl="sibTrans2D1" presStyleIdx="2" presStyleCnt="3" custAng="942378" custLinFactNeighborX="396" custLinFactNeighborY="-8896"/>
      <dgm:spPr/>
      <dgm:t>
        <a:bodyPr/>
        <a:lstStyle/>
        <a:p>
          <a:endParaRPr lang="tr-TR"/>
        </a:p>
      </dgm:t>
    </dgm:pt>
  </dgm:ptLst>
  <dgm:cxnLst>
    <dgm:cxn modelId="{8C0CD1C8-1C2D-42C4-8E7D-5EE90F9C6998}" type="presOf" srcId="{BF761D48-A525-4691-A7DF-50DD2D0AB019}" destId="{8AC85B9D-6D21-4A4B-A1C5-21D6E4635A50}" srcOrd="0" destOrd="0" presId="urn:microsoft.com/office/officeart/2005/8/layout/gear1"/>
    <dgm:cxn modelId="{8EDE81FA-BFD9-49DF-9201-188F34B92824}" type="presOf" srcId="{8FC64DA6-0584-4C3D-9B6F-5A8555EF686A}" destId="{21D86182-7547-4B48-86DA-7DAE6FA87FD1}" srcOrd="1" destOrd="0" presId="urn:microsoft.com/office/officeart/2005/8/layout/gear1"/>
    <dgm:cxn modelId="{2D8957F7-3999-415B-A66B-52FA023DE350}" type="presOf" srcId="{50B74301-E4B4-4101-B4E1-53F3D7D03065}" destId="{D00C646E-E2AA-4B12-913F-8A3867D46608}" srcOrd="1" destOrd="0" presId="urn:microsoft.com/office/officeart/2005/8/layout/gear1"/>
    <dgm:cxn modelId="{44EE6FA3-DC14-4E58-99EA-D019388273F3}" type="presOf" srcId="{9C6CD36E-1B33-4387-BBF2-8D4D01A267DD}" destId="{96D9407D-7C9C-4729-A53F-B48576ACE1DB}" srcOrd="0" destOrd="0" presId="urn:microsoft.com/office/officeart/2005/8/layout/gear1"/>
    <dgm:cxn modelId="{EA556A1F-C1ED-4909-A5F9-78C367E41DDE}" type="presOf" srcId="{8FC64DA6-0584-4C3D-9B6F-5A8555EF686A}" destId="{55504973-3C23-4E6C-827B-77AB55C5C2D1}" srcOrd="3" destOrd="0" presId="urn:microsoft.com/office/officeart/2005/8/layout/gear1"/>
    <dgm:cxn modelId="{DDEED5DB-C379-4DF2-8F34-84638563BF91}" type="presOf" srcId="{8FC64DA6-0584-4C3D-9B6F-5A8555EF686A}" destId="{2557B294-412F-481D-B46C-61CB23DCDDE6}" srcOrd="2" destOrd="0" presId="urn:microsoft.com/office/officeart/2005/8/layout/gear1"/>
    <dgm:cxn modelId="{77E987AB-7BB1-45C4-80DF-D97A104E45A7}" type="presOf" srcId="{50B74301-E4B4-4101-B4E1-53F3D7D03065}" destId="{3F30C5FC-B70F-4C35-8A9B-2B600B25E3E2}" srcOrd="0" destOrd="0" presId="urn:microsoft.com/office/officeart/2005/8/layout/gear1"/>
    <dgm:cxn modelId="{400F936F-9CC0-4318-9934-69CA2F4EB8FB}" type="presOf" srcId="{50B74301-E4B4-4101-B4E1-53F3D7D03065}" destId="{E61E418D-E78C-485A-A5D1-22D067C2D3E8}" srcOrd="2" destOrd="0" presId="urn:microsoft.com/office/officeart/2005/8/layout/gear1"/>
    <dgm:cxn modelId="{A037EED8-D549-4D1D-89D5-FE33A295376B}" type="presOf" srcId="{BF761D48-A525-4691-A7DF-50DD2D0AB019}" destId="{93A63D45-C711-45C6-A8BF-639D8447CE03}" srcOrd="1" destOrd="0" presId="urn:microsoft.com/office/officeart/2005/8/layout/gear1"/>
    <dgm:cxn modelId="{A65F40E6-49F6-428D-BECE-EFFD45DCC2F1}" srcId="{5C9CB63B-CDE2-4A0B-8A41-5FFA68D9DDC1}" destId="{BF761D48-A525-4691-A7DF-50DD2D0AB019}" srcOrd="1" destOrd="0" parTransId="{63FBDCB0-2870-4A60-96EE-E9273F044D77}" sibTransId="{06048A42-5913-4862-8539-FCE131B9EAAA}"/>
    <dgm:cxn modelId="{F9CFCFD8-F960-4E9E-9DCC-F1EBA29DD63F}" type="presOf" srcId="{06048A42-5913-4862-8539-FCE131B9EAAA}" destId="{C07F9235-BFD2-46EE-BC82-CF2775159F71}" srcOrd="0" destOrd="0" presId="urn:microsoft.com/office/officeart/2005/8/layout/gear1"/>
    <dgm:cxn modelId="{F498C7D3-4623-41FE-83E5-62E542FE0F3D}" srcId="{5C9CB63B-CDE2-4A0B-8A41-5FFA68D9DDC1}" destId="{50B74301-E4B4-4101-B4E1-53F3D7D03065}" srcOrd="0" destOrd="0" parTransId="{1F2DE2EB-19F5-4C3B-A4D6-7F1C42941718}" sibTransId="{03061F9D-2A26-4D2E-BB52-8BDA5B3B35BC}"/>
    <dgm:cxn modelId="{8B3A10F3-EA5D-452B-98DA-A749946C5A9C}" type="presOf" srcId="{BF761D48-A525-4691-A7DF-50DD2D0AB019}" destId="{727C0E82-F3EA-4AD7-B4D9-E8B9DA1C407C}" srcOrd="2" destOrd="0" presId="urn:microsoft.com/office/officeart/2005/8/layout/gear1"/>
    <dgm:cxn modelId="{9040C77C-9160-4330-8948-17428073C3D1}" srcId="{5C9CB63B-CDE2-4A0B-8A41-5FFA68D9DDC1}" destId="{8FC64DA6-0584-4C3D-9B6F-5A8555EF686A}" srcOrd="2" destOrd="0" parTransId="{1764ADEE-B891-4A4C-B528-3550A87EFD40}" sibTransId="{9C6CD36E-1B33-4387-BBF2-8D4D01A267DD}"/>
    <dgm:cxn modelId="{08213CAE-A571-44B7-A6EF-F9AF16BE2D1D}" type="presOf" srcId="{5C9CB63B-CDE2-4A0B-8A41-5FFA68D9DDC1}" destId="{72C5EEAB-E39B-4044-A759-DAB4897A5251}" srcOrd="0" destOrd="0" presId="urn:microsoft.com/office/officeart/2005/8/layout/gear1"/>
    <dgm:cxn modelId="{EA56D50D-1DF1-4819-BD1C-4EF2DF615064}" type="presOf" srcId="{03061F9D-2A26-4D2E-BB52-8BDA5B3B35BC}" destId="{745D29FD-E54D-47D7-B5F3-6F87911ADA0A}" srcOrd="0" destOrd="0" presId="urn:microsoft.com/office/officeart/2005/8/layout/gear1"/>
    <dgm:cxn modelId="{DCE8FA7C-8E17-4247-A92C-331F05A1AFF0}" type="presOf" srcId="{8FC64DA6-0584-4C3D-9B6F-5A8555EF686A}" destId="{8D30A9E6-8F8D-45E9-8AC4-44498A97801A}" srcOrd="0" destOrd="0" presId="urn:microsoft.com/office/officeart/2005/8/layout/gear1"/>
    <dgm:cxn modelId="{A35D4A5F-B464-405D-AC7A-11588FF115FC}" type="presParOf" srcId="{72C5EEAB-E39B-4044-A759-DAB4897A5251}" destId="{3F30C5FC-B70F-4C35-8A9B-2B600B25E3E2}" srcOrd="0" destOrd="0" presId="urn:microsoft.com/office/officeart/2005/8/layout/gear1"/>
    <dgm:cxn modelId="{F4BC03EB-FB46-41E8-B3F8-7EC459AE7E0C}" type="presParOf" srcId="{72C5EEAB-E39B-4044-A759-DAB4897A5251}" destId="{D00C646E-E2AA-4B12-913F-8A3867D46608}" srcOrd="1" destOrd="0" presId="urn:microsoft.com/office/officeart/2005/8/layout/gear1"/>
    <dgm:cxn modelId="{A9180244-EDD2-4C74-A013-F29871249A57}" type="presParOf" srcId="{72C5EEAB-E39B-4044-A759-DAB4897A5251}" destId="{E61E418D-E78C-485A-A5D1-22D067C2D3E8}" srcOrd="2" destOrd="0" presId="urn:microsoft.com/office/officeart/2005/8/layout/gear1"/>
    <dgm:cxn modelId="{77DBE8E6-5B4E-4BEB-AEE0-914A32AEE480}" type="presParOf" srcId="{72C5EEAB-E39B-4044-A759-DAB4897A5251}" destId="{8AC85B9D-6D21-4A4B-A1C5-21D6E4635A50}" srcOrd="3" destOrd="0" presId="urn:microsoft.com/office/officeart/2005/8/layout/gear1"/>
    <dgm:cxn modelId="{F03F47E7-7893-4FE5-AD5D-D28EF0B2B4D3}" type="presParOf" srcId="{72C5EEAB-E39B-4044-A759-DAB4897A5251}" destId="{93A63D45-C711-45C6-A8BF-639D8447CE03}" srcOrd="4" destOrd="0" presId="urn:microsoft.com/office/officeart/2005/8/layout/gear1"/>
    <dgm:cxn modelId="{F11FD722-9A27-4245-9493-BA9F7DD7C242}" type="presParOf" srcId="{72C5EEAB-E39B-4044-A759-DAB4897A5251}" destId="{727C0E82-F3EA-4AD7-B4D9-E8B9DA1C407C}" srcOrd="5" destOrd="0" presId="urn:microsoft.com/office/officeart/2005/8/layout/gear1"/>
    <dgm:cxn modelId="{E475DB67-73AD-4011-9DF0-EC513293AE7E}" type="presParOf" srcId="{72C5EEAB-E39B-4044-A759-DAB4897A5251}" destId="{8D30A9E6-8F8D-45E9-8AC4-44498A97801A}" srcOrd="6" destOrd="0" presId="urn:microsoft.com/office/officeart/2005/8/layout/gear1"/>
    <dgm:cxn modelId="{2F404511-834B-4B13-938A-4D85448FDD71}" type="presParOf" srcId="{72C5EEAB-E39B-4044-A759-DAB4897A5251}" destId="{21D86182-7547-4B48-86DA-7DAE6FA87FD1}" srcOrd="7" destOrd="0" presId="urn:microsoft.com/office/officeart/2005/8/layout/gear1"/>
    <dgm:cxn modelId="{DCD8F351-AE6D-4D4F-9868-6F1E88CBE6FD}" type="presParOf" srcId="{72C5EEAB-E39B-4044-A759-DAB4897A5251}" destId="{2557B294-412F-481D-B46C-61CB23DCDDE6}" srcOrd="8" destOrd="0" presId="urn:microsoft.com/office/officeart/2005/8/layout/gear1"/>
    <dgm:cxn modelId="{FAD5B4B5-12D7-4240-9530-388F2B03A4AA}" type="presParOf" srcId="{72C5EEAB-E39B-4044-A759-DAB4897A5251}" destId="{55504973-3C23-4E6C-827B-77AB55C5C2D1}" srcOrd="9" destOrd="0" presId="urn:microsoft.com/office/officeart/2005/8/layout/gear1"/>
    <dgm:cxn modelId="{872C1957-5CDD-400B-A1BD-CC501089CD0F}" type="presParOf" srcId="{72C5EEAB-E39B-4044-A759-DAB4897A5251}" destId="{745D29FD-E54D-47D7-B5F3-6F87911ADA0A}" srcOrd="10" destOrd="0" presId="urn:microsoft.com/office/officeart/2005/8/layout/gear1"/>
    <dgm:cxn modelId="{B2F8AF31-E8D1-4A22-AFE8-E66C38506019}" type="presParOf" srcId="{72C5EEAB-E39B-4044-A759-DAB4897A5251}" destId="{C07F9235-BFD2-46EE-BC82-CF2775159F71}" srcOrd="11" destOrd="0" presId="urn:microsoft.com/office/officeart/2005/8/layout/gear1"/>
    <dgm:cxn modelId="{743852D9-414A-41D0-B80A-B4CAF6101EA8}" type="presParOf" srcId="{72C5EEAB-E39B-4044-A759-DAB4897A5251}" destId="{96D9407D-7C9C-4729-A53F-B48576ACE1DB}"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47AEB2-A3C9-44C9-99DE-04C96D44F3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tr-TR"/>
        </a:p>
      </dgm:t>
    </dgm:pt>
    <dgm:pt modelId="{C612A314-1ACD-4640-8AAE-E35895A687A1}">
      <dgm:prSet/>
      <dgm:spPr>
        <a:solidFill>
          <a:srgbClr val="002060">
            <a:alpha val="70000"/>
          </a:srgbClr>
        </a:solidFill>
      </dgm:spPr>
      <dgm:t>
        <a:bodyPr/>
        <a:lstStyle/>
        <a:p>
          <a:pPr algn="ctr"/>
          <a:r>
            <a:rPr lang="nl-NL" dirty="0" smtClean="0">
              <a:latin typeface="Bebas Neue" panose="020B0000000000000000" pitchFamily="34" charset="0"/>
            </a:rPr>
            <a:t>start </a:t>
          </a:r>
          <a:r>
            <a:rPr lang="nl-NL" dirty="0" err="1" smtClean="0">
              <a:latin typeface="Bebas Neue" panose="020B0000000000000000" pitchFamily="34" charset="0"/>
            </a:rPr>
            <a:t>doing</a:t>
          </a:r>
          <a:endParaRPr lang="tr-TR" dirty="0">
            <a:latin typeface="Bebas Neue" panose="020B0000000000000000" pitchFamily="34" charset="0"/>
          </a:endParaRPr>
        </a:p>
      </dgm:t>
    </dgm:pt>
    <dgm:pt modelId="{55822221-2041-47CF-9DBC-D59BB8A37814}" type="parTrans" cxnId="{34EB44F3-2993-46D8-85DA-ED27411E4B1D}">
      <dgm:prSet/>
      <dgm:spPr/>
      <dgm:t>
        <a:bodyPr/>
        <a:lstStyle/>
        <a:p>
          <a:pPr algn="ctr"/>
          <a:endParaRPr lang="tr-TR"/>
        </a:p>
      </dgm:t>
    </dgm:pt>
    <dgm:pt modelId="{86345906-800A-4644-BB74-4374688D40A3}" type="sibTrans" cxnId="{34EB44F3-2993-46D8-85DA-ED27411E4B1D}">
      <dgm:prSet/>
      <dgm:spPr/>
      <dgm:t>
        <a:bodyPr/>
        <a:lstStyle/>
        <a:p>
          <a:pPr algn="ctr"/>
          <a:endParaRPr lang="tr-TR"/>
        </a:p>
      </dgm:t>
    </dgm:pt>
    <dgm:pt modelId="{148EECDC-3000-4DD5-997F-FDFC8FF40DDC}">
      <dgm:prSet/>
      <dgm:spPr>
        <a:solidFill>
          <a:srgbClr val="002060">
            <a:alpha val="40000"/>
          </a:srgbClr>
        </a:solidFill>
      </dgm:spPr>
      <dgm:t>
        <a:bodyPr/>
        <a:lstStyle/>
        <a:p>
          <a:pPr algn="ctr"/>
          <a:r>
            <a:rPr lang="nl-NL" dirty="0" smtClean="0">
              <a:latin typeface="Bebas Neue" panose="020B0000000000000000" pitchFamily="34" charset="0"/>
            </a:rPr>
            <a:t>stop </a:t>
          </a:r>
          <a:r>
            <a:rPr lang="nl-NL" dirty="0" err="1" smtClean="0">
              <a:latin typeface="Bebas Neue" panose="020B0000000000000000" pitchFamily="34" charset="0"/>
            </a:rPr>
            <a:t>doing</a:t>
          </a:r>
          <a:endParaRPr lang="tr-TR" dirty="0">
            <a:latin typeface="Bebas Neue" panose="020B0000000000000000" pitchFamily="34" charset="0"/>
          </a:endParaRPr>
        </a:p>
      </dgm:t>
    </dgm:pt>
    <dgm:pt modelId="{4AE43F8D-3B02-4727-AEE5-8516AB947CF1}" type="parTrans" cxnId="{18554E3C-4DD1-4E6E-B225-6D1742768E95}">
      <dgm:prSet/>
      <dgm:spPr/>
      <dgm:t>
        <a:bodyPr/>
        <a:lstStyle/>
        <a:p>
          <a:pPr algn="ctr"/>
          <a:endParaRPr lang="tr-TR"/>
        </a:p>
      </dgm:t>
    </dgm:pt>
    <dgm:pt modelId="{C9B4824D-BA1F-4721-9446-394CB6DF75A7}" type="sibTrans" cxnId="{18554E3C-4DD1-4E6E-B225-6D1742768E95}">
      <dgm:prSet/>
      <dgm:spPr/>
      <dgm:t>
        <a:bodyPr/>
        <a:lstStyle/>
        <a:p>
          <a:pPr algn="ctr"/>
          <a:endParaRPr lang="tr-TR"/>
        </a:p>
      </dgm:t>
    </dgm:pt>
    <dgm:pt modelId="{0D176EDC-CDA4-4926-B631-9A1BF9AE1CA4}">
      <dgm:prSet/>
      <dgm:spPr>
        <a:solidFill>
          <a:srgbClr val="002060">
            <a:alpha val="70000"/>
          </a:srgbClr>
        </a:solidFill>
      </dgm:spPr>
      <dgm:t>
        <a:bodyPr/>
        <a:lstStyle/>
        <a:p>
          <a:pPr algn="ctr"/>
          <a:r>
            <a:rPr lang="nl-NL" dirty="0" smtClean="0">
              <a:latin typeface="Bebas Neue" panose="020B0000000000000000" pitchFamily="34" charset="0"/>
            </a:rPr>
            <a:t>continue </a:t>
          </a:r>
          <a:r>
            <a:rPr lang="nl-NL" dirty="0" err="1" smtClean="0">
              <a:latin typeface="Bebas Neue" panose="020B0000000000000000" pitchFamily="34" charset="0"/>
            </a:rPr>
            <a:t>doing</a:t>
          </a:r>
          <a:endParaRPr lang="tr-TR" dirty="0">
            <a:latin typeface="Bebas Neue" panose="020B0000000000000000" pitchFamily="34" charset="0"/>
          </a:endParaRPr>
        </a:p>
      </dgm:t>
    </dgm:pt>
    <dgm:pt modelId="{8730CF6D-9BC4-43A7-B104-6F739B291286}" type="parTrans" cxnId="{81522D91-5761-442B-AF34-D1924EBB490A}">
      <dgm:prSet/>
      <dgm:spPr/>
      <dgm:t>
        <a:bodyPr/>
        <a:lstStyle/>
        <a:p>
          <a:pPr algn="ctr"/>
          <a:endParaRPr lang="tr-TR"/>
        </a:p>
      </dgm:t>
    </dgm:pt>
    <dgm:pt modelId="{D1C5F06F-7BFC-46BB-BDD7-4FB2E015ED71}" type="sibTrans" cxnId="{81522D91-5761-442B-AF34-D1924EBB490A}">
      <dgm:prSet/>
      <dgm:spPr/>
      <dgm:t>
        <a:bodyPr/>
        <a:lstStyle/>
        <a:p>
          <a:pPr algn="ctr"/>
          <a:endParaRPr lang="tr-TR"/>
        </a:p>
      </dgm:t>
    </dgm:pt>
    <dgm:pt modelId="{4A44C888-6A1F-476D-9B53-7EA2E685BD2F}" type="pres">
      <dgm:prSet presAssocID="{CE47AEB2-A3C9-44C9-99DE-04C96D44F340}" presName="linear" presStyleCnt="0">
        <dgm:presLayoutVars>
          <dgm:animLvl val="lvl"/>
          <dgm:resizeHandles val="exact"/>
        </dgm:presLayoutVars>
      </dgm:prSet>
      <dgm:spPr/>
      <dgm:t>
        <a:bodyPr/>
        <a:lstStyle/>
        <a:p>
          <a:endParaRPr lang="tr-TR"/>
        </a:p>
      </dgm:t>
    </dgm:pt>
    <dgm:pt modelId="{D912C396-D686-41F7-841C-5869F1F25BEA}" type="pres">
      <dgm:prSet presAssocID="{C612A314-1ACD-4640-8AAE-E35895A687A1}" presName="parentText" presStyleLbl="node1" presStyleIdx="0" presStyleCnt="3" custLinFactNeighborX="-9231" custLinFactNeighborY="-18709">
        <dgm:presLayoutVars>
          <dgm:chMax val="0"/>
          <dgm:bulletEnabled val="1"/>
        </dgm:presLayoutVars>
      </dgm:prSet>
      <dgm:spPr/>
      <dgm:t>
        <a:bodyPr/>
        <a:lstStyle/>
        <a:p>
          <a:endParaRPr lang="tr-TR"/>
        </a:p>
      </dgm:t>
    </dgm:pt>
    <dgm:pt modelId="{B6FE4503-7A3A-4C0A-B42D-7ED420EB7020}" type="pres">
      <dgm:prSet presAssocID="{86345906-800A-4644-BB74-4374688D40A3}" presName="spacer" presStyleCnt="0"/>
      <dgm:spPr/>
    </dgm:pt>
    <dgm:pt modelId="{DA4706A4-9AE8-4371-9E5D-4E48C86F7E6C}" type="pres">
      <dgm:prSet presAssocID="{148EECDC-3000-4DD5-997F-FDFC8FF40DDC}" presName="parentText" presStyleLbl="node1" presStyleIdx="1" presStyleCnt="3">
        <dgm:presLayoutVars>
          <dgm:chMax val="0"/>
          <dgm:bulletEnabled val="1"/>
        </dgm:presLayoutVars>
      </dgm:prSet>
      <dgm:spPr/>
      <dgm:t>
        <a:bodyPr/>
        <a:lstStyle/>
        <a:p>
          <a:endParaRPr lang="tr-TR"/>
        </a:p>
      </dgm:t>
    </dgm:pt>
    <dgm:pt modelId="{37ECA74D-3DD6-42D1-9D59-03CD434DBDCE}" type="pres">
      <dgm:prSet presAssocID="{C9B4824D-BA1F-4721-9446-394CB6DF75A7}" presName="spacer" presStyleCnt="0"/>
      <dgm:spPr/>
    </dgm:pt>
    <dgm:pt modelId="{C45D07A0-E488-49BC-B0C7-007B6AD77256}" type="pres">
      <dgm:prSet presAssocID="{0D176EDC-CDA4-4926-B631-9A1BF9AE1CA4}" presName="parentText" presStyleLbl="node1" presStyleIdx="2" presStyleCnt="3" custLinFactNeighborX="-20751" custLinFactNeighborY="27761">
        <dgm:presLayoutVars>
          <dgm:chMax val="0"/>
          <dgm:bulletEnabled val="1"/>
        </dgm:presLayoutVars>
      </dgm:prSet>
      <dgm:spPr/>
      <dgm:t>
        <a:bodyPr/>
        <a:lstStyle/>
        <a:p>
          <a:endParaRPr lang="tr-TR"/>
        </a:p>
      </dgm:t>
    </dgm:pt>
  </dgm:ptLst>
  <dgm:cxnLst>
    <dgm:cxn modelId="{B3F396F7-6659-4C74-B8F2-6964BA89C80F}" type="presOf" srcId="{CE47AEB2-A3C9-44C9-99DE-04C96D44F340}" destId="{4A44C888-6A1F-476D-9B53-7EA2E685BD2F}" srcOrd="0" destOrd="0" presId="urn:microsoft.com/office/officeart/2005/8/layout/vList2"/>
    <dgm:cxn modelId="{34EB44F3-2993-46D8-85DA-ED27411E4B1D}" srcId="{CE47AEB2-A3C9-44C9-99DE-04C96D44F340}" destId="{C612A314-1ACD-4640-8AAE-E35895A687A1}" srcOrd="0" destOrd="0" parTransId="{55822221-2041-47CF-9DBC-D59BB8A37814}" sibTransId="{86345906-800A-4644-BB74-4374688D40A3}"/>
    <dgm:cxn modelId="{81522D91-5761-442B-AF34-D1924EBB490A}" srcId="{CE47AEB2-A3C9-44C9-99DE-04C96D44F340}" destId="{0D176EDC-CDA4-4926-B631-9A1BF9AE1CA4}" srcOrd="2" destOrd="0" parTransId="{8730CF6D-9BC4-43A7-B104-6F739B291286}" sibTransId="{D1C5F06F-7BFC-46BB-BDD7-4FB2E015ED71}"/>
    <dgm:cxn modelId="{9DBF681B-8F31-4927-8612-B7768A6EEF62}" type="presOf" srcId="{0D176EDC-CDA4-4926-B631-9A1BF9AE1CA4}" destId="{C45D07A0-E488-49BC-B0C7-007B6AD77256}" srcOrd="0" destOrd="0" presId="urn:microsoft.com/office/officeart/2005/8/layout/vList2"/>
    <dgm:cxn modelId="{9DB644CC-E0FE-40EB-8EDD-0CE9DB0CC7C4}" type="presOf" srcId="{148EECDC-3000-4DD5-997F-FDFC8FF40DDC}" destId="{DA4706A4-9AE8-4371-9E5D-4E48C86F7E6C}" srcOrd="0" destOrd="0" presId="urn:microsoft.com/office/officeart/2005/8/layout/vList2"/>
    <dgm:cxn modelId="{56F825D5-AC67-48D9-AF9F-B4BADF64EB9A}" type="presOf" srcId="{C612A314-1ACD-4640-8AAE-E35895A687A1}" destId="{D912C396-D686-41F7-841C-5869F1F25BEA}" srcOrd="0" destOrd="0" presId="urn:microsoft.com/office/officeart/2005/8/layout/vList2"/>
    <dgm:cxn modelId="{18554E3C-4DD1-4E6E-B225-6D1742768E95}" srcId="{CE47AEB2-A3C9-44C9-99DE-04C96D44F340}" destId="{148EECDC-3000-4DD5-997F-FDFC8FF40DDC}" srcOrd="1" destOrd="0" parTransId="{4AE43F8D-3B02-4727-AEE5-8516AB947CF1}" sibTransId="{C9B4824D-BA1F-4721-9446-394CB6DF75A7}"/>
    <dgm:cxn modelId="{6809A1F3-77CF-4707-8F97-25396128287D}" type="presParOf" srcId="{4A44C888-6A1F-476D-9B53-7EA2E685BD2F}" destId="{D912C396-D686-41F7-841C-5869F1F25BEA}" srcOrd="0" destOrd="0" presId="urn:microsoft.com/office/officeart/2005/8/layout/vList2"/>
    <dgm:cxn modelId="{8D818F61-E9A8-4B6B-8B09-6A8886F4B70F}" type="presParOf" srcId="{4A44C888-6A1F-476D-9B53-7EA2E685BD2F}" destId="{B6FE4503-7A3A-4C0A-B42D-7ED420EB7020}" srcOrd="1" destOrd="0" presId="urn:microsoft.com/office/officeart/2005/8/layout/vList2"/>
    <dgm:cxn modelId="{DA249029-D95C-4190-A47F-7BE5DF17ECDE}" type="presParOf" srcId="{4A44C888-6A1F-476D-9B53-7EA2E685BD2F}" destId="{DA4706A4-9AE8-4371-9E5D-4E48C86F7E6C}" srcOrd="2" destOrd="0" presId="urn:microsoft.com/office/officeart/2005/8/layout/vList2"/>
    <dgm:cxn modelId="{3B6CF3AF-6B68-4741-AC00-844D390986C9}" type="presParOf" srcId="{4A44C888-6A1F-476D-9B53-7EA2E685BD2F}" destId="{37ECA74D-3DD6-42D1-9D59-03CD434DBDCE}" srcOrd="3" destOrd="0" presId="urn:microsoft.com/office/officeart/2005/8/layout/vList2"/>
    <dgm:cxn modelId="{1D435068-1272-49F3-992C-8D50C8770496}" type="presParOf" srcId="{4A44C888-6A1F-476D-9B53-7EA2E685BD2F}" destId="{C45D07A0-E488-49BC-B0C7-007B6AD772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3ADBA-E07A-499F-8EC2-19F04D2F5634}">
      <dsp:nvSpPr>
        <dsp:cNvPr id="0" name=""/>
        <dsp:cNvSpPr/>
      </dsp:nvSpPr>
      <dsp:spPr>
        <a:xfrm>
          <a:off x="4248469" y="135981"/>
          <a:ext cx="6374488" cy="2063958"/>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Product owner</a:t>
          </a:r>
          <a:endParaRPr lang="tr-TR" sz="3200" kern="1200" dirty="0">
            <a:solidFill>
              <a:srgbClr val="002060"/>
            </a:solidFill>
            <a:latin typeface="Bebas Neue" panose="020B0000000000000000" pitchFamily="34"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a:t>
          </a:r>
          <a:r>
            <a:rPr lang="en-US" sz="3200" kern="1200" dirty="0" err="1" smtClean="0">
              <a:solidFill>
                <a:srgbClr val="002060"/>
              </a:solidFill>
              <a:latin typeface="Bebas Neue" panose="020B0000000000000000" pitchFamily="34" charset="0"/>
            </a:rPr>
            <a:t>SCRUm</a:t>
          </a:r>
          <a:r>
            <a:rPr lang="en-US" sz="3200" kern="1200" dirty="0" smtClean="0">
              <a:solidFill>
                <a:srgbClr val="002060"/>
              </a:solidFill>
              <a:latin typeface="Bebas Neue" panose="020B0000000000000000" pitchFamily="34" charset="0"/>
            </a:rPr>
            <a:t> master</a:t>
          </a:r>
          <a:endParaRPr lang="tr-TR" sz="3200" kern="1200" dirty="0">
            <a:solidFill>
              <a:srgbClr val="002060"/>
            </a:solidFill>
            <a:latin typeface="Bebas Neue" panose="020B0000000000000000" pitchFamily="34"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Team</a:t>
          </a:r>
          <a:endParaRPr lang="tr-TR" sz="3200" kern="1200" dirty="0" smtClean="0">
            <a:solidFill>
              <a:srgbClr val="002060"/>
            </a:solidFill>
            <a:latin typeface="Bebas Neue" panose="020B0000000000000000" pitchFamily="34" charset="0"/>
          </a:endParaRPr>
        </a:p>
      </dsp:txBody>
      <dsp:txXfrm>
        <a:off x="4248469" y="393976"/>
        <a:ext cx="5600504" cy="1547968"/>
      </dsp:txXfrm>
    </dsp:sp>
    <dsp:sp modelId="{9FEF81B3-9273-4C4F-A139-7EC03F7F13B4}">
      <dsp:nvSpPr>
        <dsp:cNvPr id="0" name=""/>
        <dsp:cNvSpPr/>
      </dsp:nvSpPr>
      <dsp:spPr>
        <a:xfrm>
          <a:off x="0" y="4760"/>
          <a:ext cx="4249659" cy="2303139"/>
        </a:xfrm>
        <a:prstGeom prst="roundRect">
          <a:avLst/>
        </a:prstGeom>
        <a:solidFill>
          <a:srgbClr val="002060">
            <a:alpha val="8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Bebas Neue" panose="020B0000000000000000" pitchFamily="34" charset="0"/>
            </a:rPr>
            <a:t>Roles</a:t>
          </a:r>
          <a:endParaRPr lang="tr-TR" sz="6500" kern="1200" dirty="0">
            <a:latin typeface="Bebas Neue" panose="020B0000000000000000" pitchFamily="34" charset="0"/>
          </a:endParaRPr>
        </a:p>
      </dsp:txBody>
      <dsp:txXfrm>
        <a:off x="112430" y="117190"/>
        <a:ext cx="4024799" cy="2078279"/>
      </dsp:txXfrm>
    </dsp:sp>
    <dsp:sp modelId="{F1C08AEA-2C48-46A3-A58C-E67E3A2441FB}">
      <dsp:nvSpPr>
        <dsp:cNvPr id="0" name=""/>
        <dsp:cNvSpPr/>
      </dsp:nvSpPr>
      <dsp:spPr>
        <a:xfrm>
          <a:off x="4250696" y="2538213"/>
          <a:ext cx="6368263" cy="277187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Sprint planning</a:t>
          </a:r>
          <a:endParaRPr lang="tr-TR" sz="2300" kern="1200" dirty="0">
            <a:solidFill>
              <a:srgbClr val="002060"/>
            </a:solidFill>
            <a:latin typeface="Bebas Neue" panose="020B0000000000000000" pitchFamily="34"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Sprint review</a:t>
          </a:r>
          <a:endParaRPr lang="tr-TR" sz="2300" kern="1200" dirty="0">
            <a:solidFill>
              <a:srgbClr val="002060"/>
            </a:solidFill>
            <a:latin typeface="Bebas Neue" panose="020B0000000000000000" pitchFamily="34"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Sprint retrospective</a:t>
          </a:r>
          <a:endParaRPr lang="tr-TR" sz="2300" kern="1200" dirty="0">
            <a:solidFill>
              <a:srgbClr val="002060"/>
            </a:solidFill>
            <a:latin typeface="Bebas Neue" panose="020B0000000000000000" pitchFamily="34"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3200" kern="1200" dirty="0" smtClean="0">
              <a:solidFill>
                <a:srgbClr val="002060"/>
              </a:solidFill>
              <a:latin typeface="Bebas Neue" panose="020B0000000000000000" pitchFamily="34" charset="0"/>
            </a:rPr>
            <a:t> Daily scrum meeting</a:t>
          </a:r>
          <a:endParaRPr lang="tr-TR" sz="3200" kern="1200" dirty="0" smtClean="0">
            <a:solidFill>
              <a:srgbClr val="002060"/>
            </a:solidFill>
            <a:latin typeface="Bebas Neue" panose="020B0000000000000000" pitchFamily="34" charset="0"/>
          </a:endParaRPr>
        </a:p>
        <a:p>
          <a:pPr marL="57150" lvl="1" indent="0" algn="l" defTabSz="400050">
            <a:lnSpc>
              <a:spcPct val="90000"/>
            </a:lnSpc>
            <a:spcBef>
              <a:spcPct val="0"/>
            </a:spcBef>
            <a:spcAft>
              <a:spcPct val="15000"/>
            </a:spcAft>
            <a:buChar char="••"/>
          </a:pPr>
          <a:endParaRPr lang="tr-TR" sz="2300" kern="1200" dirty="0">
            <a:latin typeface="Bebas Neue" panose="020B0000000000000000" pitchFamily="34" charset="0"/>
          </a:endParaRPr>
        </a:p>
      </dsp:txBody>
      <dsp:txXfrm>
        <a:off x="4250696" y="2884697"/>
        <a:ext cx="5328810" cy="2078906"/>
      </dsp:txXfrm>
    </dsp:sp>
    <dsp:sp modelId="{FF20F246-1C11-4D63-80A9-6CBDB4D5E368}">
      <dsp:nvSpPr>
        <dsp:cNvPr id="0" name=""/>
        <dsp:cNvSpPr/>
      </dsp:nvSpPr>
      <dsp:spPr>
        <a:xfrm>
          <a:off x="5187" y="2592291"/>
          <a:ext cx="4245509" cy="2663718"/>
        </a:xfrm>
        <a:prstGeom prst="roundRect">
          <a:avLst/>
        </a:prstGeom>
        <a:solidFill>
          <a:srgbClr val="002060">
            <a:alpha val="8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Bebas Neue" panose="020B0000000000000000" pitchFamily="34" charset="0"/>
            </a:rPr>
            <a:t>Ceremonies</a:t>
          </a:r>
          <a:endParaRPr lang="tr-TR" sz="6500" kern="1200" dirty="0">
            <a:latin typeface="Bebas Neue" panose="020B0000000000000000" pitchFamily="34" charset="0"/>
          </a:endParaRPr>
        </a:p>
      </dsp:txBody>
      <dsp:txXfrm>
        <a:off x="135219" y="2722323"/>
        <a:ext cx="3985445" cy="2403654"/>
      </dsp:txXfrm>
    </dsp:sp>
    <dsp:sp modelId="{14C8C017-DAC4-4C71-91CD-7795EAF11BBC}">
      <dsp:nvSpPr>
        <dsp:cNvPr id="0" name=""/>
        <dsp:cNvSpPr/>
      </dsp:nvSpPr>
      <dsp:spPr>
        <a:xfrm>
          <a:off x="4249659" y="5656319"/>
          <a:ext cx="6374488" cy="2071305"/>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114300" marR="0" lvl="1" indent="0" algn="l" defTabSz="533400" eaLnBrk="1" fontAlgn="auto" latinLnBrk="0" hangingPunct="1">
            <a:lnSpc>
              <a:spcPct val="90000"/>
            </a:lnSpc>
            <a:spcBef>
              <a:spcPct val="0"/>
            </a:spcBef>
            <a:spcAft>
              <a:spcPct val="15000"/>
            </a:spcAft>
            <a:buClrTx/>
            <a:buSzTx/>
            <a:buFontTx/>
            <a:buChar char="••"/>
            <a:tabLst/>
            <a:defRPr/>
          </a:pPr>
          <a:r>
            <a:rPr lang="en-US" sz="3200" kern="1200" dirty="0" smtClean="0">
              <a:solidFill>
                <a:srgbClr val="002060"/>
              </a:solidFill>
              <a:latin typeface="Bebas Neue" panose="020B0000000000000000" pitchFamily="34" charset="0"/>
            </a:rPr>
            <a:t> Product backlog</a:t>
          </a:r>
          <a:endParaRPr lang="tr-TR" sz="3200" kern="1200" dirty="0">
            <a:solidFill>
              <a:srgbClr val="002060"/>
            </a:solidFill>
            <a:latin typeface="Bebas Neue" panose="020B0000000000000000" pitchFamily="34" charset="0"/>
          </a:endParaRPr>
        </a:p>
        <a:p>
          <a:pPr marL="114300" marR="0" lvl="1" indent="0" algn="l" defTabSz="533400" eaLnBrk="1" fontAlgn="auto" latinLnBrk="0" hangingPunct="1">
            <a:lnSpc>
              <a:spcPct val="90000"/>
            </a:lnSpc>
            <a:spcBef>
              <a:spcPct val="0"/>
            </a:spcBef>
            <a:spcAft>
              <a:spcPct val="15000"/>
            </a:spcAft>
            <a:buClrTx/>
            <a:buSzTx/>
            <a:buFontTx/>
            <a:buChar char="••"/>
            <a:tabLst/>
            <a:defRPr/>
          </a:pPr>
          <a:r>
            <a:rPr lang="en-US" sz="3200" kern="1200" dirty="0" smtClean="0">
              <a:solidFill>
                <a:srgbClr val="002060"/>
              </a:solidFill>
              <a:latin typeface="Bebas Neue" panose="020B0000000000000000" pitchFamily="34" charset="0"/>
            </a:rPr>
            <a:t> Sprint backlog</a:t>
          </a:r>
          <a:endParaRPr lang="tr-TR" sz="3200" kern="1200" dirty="0">
            <a:solidFill>
              <a:srgbClr val="002060"/>
            </a:solidFill>
            <a:latin typeface="Bebas Neue" panose="020B0000000000000000" pitchFamily="34" charset="0"/>
          </a:endParaRPr>
        </a:p>
        <a:p>
          <a:pPr marL="114300" marR="0" lvl="1" indent="0" algn="l" defTabSz="533400" eaLnBrk="1" fontAlgn="auto" latinLnBrk="0" hangingPunct="1">
            <a:lnSpc>
              <a:spcPct val="90000"/>
            </a:lnSpc>
            <a:spcBef>
              <a:spcPct val="0"/>
            </a:spcBef>
            <a:spcAft>
              <a:spcPct val="15000"/>
            </a:spcAft>
            <a:buClrTx/>
            <a:buSzTx/>
            <a:buFontTx/>
            <a:buChar char="••"/>
            <a:tabLst/>
            <a:defRPr/>
          </a:pPr>
          <a:r>
            <a:rPr lang="en-US" sz="3200" kern="1200" dirty="0" smtClean="0">
              <a:solidFill>
                <a:srgbClr val="002060"/>
              </a:solidFill>
              <a:latin typeface="Bebas Neue" panose="020B0000000000000000" pitchFamily="34" charset="0"/>
            </a:rPr>
            <a:t> </a:t>
          </a:r>
          <a:r>
            <a:rPr lang="en-US" sz="3200" kern="1200" dirty="0" err="1" smtClean="0">
              <a:solidFill>
                <a:srgbClr val="002060"/>
              </a:solidFill>
              <a:latin typeface="Bebas Neue" panose="020B0000000000000000" pitchFamily="34" charset="0"/>
            </a:rPr>
            <a:t>Burndown</a:t>
          </a:r>
          <a:r>
            <a:rPr lang="en-US" sz="3200" kern="1200" dirty="0" smtClean="0">
              <a:solidFill>
                <a:srgbClr val="002060"/>
              </a:solidFill>
              <a:latin typeface="Bebas Neue" panose="020B0000000000000000" pitchFamily="34" charset="0"/>
            </a:rPr>
            <a:t> chart</a:t>
          </a:r>
          <a:endParaRPr lang="tr-TR" sz="3200" kern="1200" dirty="0" smtClean="0">
            <a:solidFill>
              <a:srgbClr val="002060"/>
            </a:solidFill>
            <a:latin typeface="Bebas Neue" panose="020B0000000000000000" pitchFamily="34" charset="0"/>
          </a:endParaRPr>
        </a:p>
      </dsp:txBody>
      <dsp:txXfrm>
        <a:off x="4249659" y="5915232"/>
        <a:ext cx="5597749" cy="1553479"/>
      </dsp:txXfrm>
    </dsp:sp>
    <dsp:sp modelId="{5B5232C0-3165-401E-9F0F-71C6159E61F6}">
      <dsp:nvSpPr>
        <dsp:cNvPr id="0" name=""/>
        <dsp:cNvSpPr/>
      </dsp:nvSpPr>
      <dsp:spPr>
        <a:xfrm>
          <a:off x="0" y="5540402"/>
          <a:ext cx="4249659" cy="2303139"/>
        </a:xfrm>
        <a:prstGeom prst="roundRect">
          <a:avLst/>
        </a:prstGeom>
        <a:solidFill>
          <a:srgbClr val="002060">
            <a:alpha val="85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smtClean="0">
              <a:latin typeface="Bebas Neue" panose="020B0000000000000000" pitchFamily="34" charset="0"/>
            </a:rPr>
            <a:t>Artifacts</a:t>
          </a:r>
          <a:endParaRPr lang="tr-TR" sz="6500" kern="1200" dirty="0">
            <a:latin typeface="Bebas Neue" panose="020B0000000000000000" pitchFamily="34" charset="0"/>
          </a:endParaRPr>
        </a:p>
      </dsp:txBody>
      <dsp:txXfrm>
        <a:off x="112430" y="5652832"/>
        <a:ext cx="4024799" cy="2078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9AC6E-DC2C-47F0-B075-B7A474BEDF89}">
      <dsp:nvSpPr>
        <dsp:cNvPr id="0" name=""/>
        <dsp:cNvSpPr/>
      </dsp:nvSpPr>
      <dsp:spPr>
        <a:xfrm>
          <a:off x="-9711988" y="-1739513"/>
          <a:ext cx="11821089" cy="11821089"/>
        </a:xfrm>
        <a:prstGeom prst="blockArc">
          <a:avLst>
            <a:gd name="adj1" fmla="val 18900000"/>
            <a:gd name="adj2" fmla="val 2700000"/>
            <a:gd name="adj3" fmla="val 18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0930E4-8937-4F3A-9995-EB29E297AC87}">
      <dsp:nvSpPr>
        <dsp:cNvPr id="0" name=""/>
        <dsp:cNvSpPr/>
      </dsp:nvSpPr>
      <dsp:spPr>
        <a:xfrm>
          <a:off x="1612109" y="288033"/>
          <a:ext cx="10365163" cy="993871"/>
        </a:xfrm>
        <a:prstGeom prst="rect">
          <a:avLst/>
        </a:prstGeom>
        <a:solidFill>
          <a:srgbClr val="002060">
            <a:alpha val="25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303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nl-NL" sz="3200" kern="1200" dirty="0" smtClean="0">
              <a:solidFill>
                <a:schemeClr val="bg1"/>
              </a:solidFill>
              <a:latin typeface="Bebas Neue" panose="020B0000000000000000" pitchFamily="34" charset="0"/>
            </a:rPr>
            <a:t>PO presents </a:t>
          </a:r>
          <a:r>
            <a:rPr lang="nl-NL" sz="3200" kern="1200" dirty="0" err="1" smtClean="0">
              <a:solidFill>
                <a:schemeClr val="bg1"/>
              </a:solidFill>
              <a:latin typeface="Bebas Neue" panose="020B0000000000000000" pitchFamily="34" charset="0"/>
            </a:rPr>
            <a:t>stories</a:t>
          </a:r>
          <a:r>
            <a:rPr lang="nl-NL" sz="3200" kern="1200" dirty="0" smtClean="0">
              <a:solidFill>
                <a:schemeClr val="bg1"/>
              </a:solidFill>
              <a:latin typeface="Bebas Neue" panose="020B0000000000000000" pitchFamily="34" charset="0"/>
            </a:rPr>
            <a:t> </a:t>
          </a:r>
          <a:r>
            <a:rPr lang="nl-NL" sz="3200" kern="1200" dirty="0" err="1" smtClean="0">
              <a:solidFill>
                <a:schemeClr val="bg1"/>
              </a:solidFill>
              <a:latin typeface="Bebas Neue" panose="020B0000000000000000" pitchFamily="34" charset="0"/>
            </a:rPr>
            <a:t>from</a:t>
          </a:r>
          <a:r>
            <a:rPr lang="nl-NL" sz="3200" kern="1200" dirty="0" smtClean="0">
              <a:solidFill>
                <a:schemeClr val="bg1"/>
              </a:solidFill>
              <a:latin typeface="Bebas Neue" panose="020B0000000000000000" pitchFamily="34" charset="0"/>
            </a:rPr>
            <a:t> product </a:t>
          </a:r>
          <a:r>
            <a:rPr lang="nl-NL" sz="3200" kern="1200" dirty="0" err="1" smtClean="0">
              <a:solidFill>
                <a:schemeClr val="bg1"/>
              </a:solidFill>
              <a:latin typeface="Bebas Neue" panose="020B0000000000000000" pitchFamily="34" charset="0"/>
            </a:rPr>
            <a:t>backlog</a:t>
          </a:r>
          <a:endParaRPr lang="nl-NL" sz="3200" kern="1200" dirty="0" smtClean="0">
            <a:solidFill>
              <a:schemeClr val="bg1"/>
            </a:solidFill>
            <a:latin typeface="Bebas Neue" panose="020B0000000000000000" pitchFamily="34" charset="0"/>
          </a:endParaRPr>
        </a:p>
      </dsp:txBody>
      <dsp:txXfrm>
        <a:off x="1612109" y="288033"/>
        <a:ext cx="10365163" cy="993871"/>
      </dsp:txXfrm>
    </dsp:sp>
    <dsp:sp modelId="{FB6C1811-4DB0-4F65-8F6F-0132D35ABE3F}">
      <dsp:nvSpPr>
        <dsp:cNvPr id="0" name=""/>
        <dsp:cNvSpPr/>
      </dsp:nvSpPr>
      <dsp:spPr>
        <a:xfrm>
          <a:off x="243995" y="5772"/>
          <a:ext cx="1689820" cy="1689820"/>
        </a:xfrm>
        <a:prstGeom prst="ellipse">
          <a:avLst/>
        </a:prstGeom>
        <a:solidFill>
          <a:srgbClr val="002776"/>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 modelId="{AABAE8A7-8F32-4206-AAE5-1FC710179EF8}">
      <dsp:nvSpPr>
        <dsp:cNvPr id="0" name=""/>
        <dsp:cNvSpPr/>
      </dsp:nvSpPr>
      <dsp:spPr>
        <a:xfrm>
          <a:off x="2044186" y="5256578"/>
          <a:ext cx="9946044" cy="1189647"/>
        </a:xfrm>
        <a:prstGeom prst="rect">
          <a:avLst/>
        </a:prstGeom>
        <a:solidFill>
          <a:srgbClr val="002060">
            <a:alpha val="25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3036" tIns="81280" rIns="81280" bIns="81280" numCol="1" spcCol="1270" anchor="ctr" anchorCtr="0">
          <a:noAutofit/>
        </a:bodyPr>
        <a:lstStyle/>
        <a:p>
          <a:pPr marR="0" lvl="0" algn="l" defTabSz="1422400" eaLnBrk="1" fontAlgn="auto" latinLnBrk="0" hangingPunct="1">
            <a:lnSpc>
              <a:spcPct val="90000"/>
            </a:lnSpc>
            <a:spcBef>
              <a:spcPct val="0"/>
            </a:spcBef>
            <a:spcAft>
              <a:spcPct val="35000"/>
            </a:spcAft>
            <a:buClrTx/>
            <a:buSzTx/>
            <a:buFontTx/>
            <a:tabLst/>
            <a:defRPr/>
          </a:pPr>
          <a:r>
            <a:rPr lang="nl-NL" sz="3200" kern="1200" dirty="0" smtClean="0">
              <a:solidFill>
                <a:schemeClr val="bg1"/>
              </a:solidFill>
              <a:latin typeface="Bebas Neue" panose="020B0000000000000000" pitchFamily="34" charset="0"/>
            </a:rPr>
            <a:t>Team </a:t>
          </a:r>
          <a:r>
            <a:rPr lang="nl-NL" sz="3200" kern="1200" dirty="0" err="1" smtClean="0">
              <a:solidFill>
                <a:schemeClr val="bg1"/>
              </a:solidFill>
              <a:latin typeface="Bebas Neue" panose="020B0000000000000000" pitchFamily="34" charset="0"/>
            </a:rPr>
            <a:t>commits</a:t>
          </a:r>
          <a:r>
            <a:rPr lang="nl-NL" sz="3200" kern="1200" dirty="0" smtClean="0">
              <a:solidFill>
                <a:schemeClr val="bg1"/>
              </a:solidFill>
              <a:latin typeface="Bebas Neue" panose="020B0000000000000000" pitchFamily="34" charset="0"/>
            </a:rPr>
            <a:t> </a:t>
          </a:r>
          <a:r>
            <a:rPr lang="nl-NL" sz="3200" kern="1200" dirty="0" err="1" smtClean="0">
              <a:solidFill>
                <a:schemeClr val="bg1"/>
              </a:solidFill>
              <a:latin typeface="Bebas Neue" panose="020B0000000000000000" pitchFamily="34" charset="0"/>
            </a:rPr>
            <a:t>to</a:t>
          </a:r>
          <a:r>
            <a:rPr lang="nl-NL" sz="3200" kern="1200" dirty="0" smtClean="0">
              <a:solidFill>
                <a:schemeClr val="bg1"/>
              </a:solidFill>
              <a:latin typeface="Bebas Neue" panose="020B0000000000000000" pitchFamily="34" charset="0"/>
            </a:rPr>
            <a:t> the items </a:t>
          </a:r>
          <a:r>
            <a:rPr lang="nl-NL" sz="3200" kern="1200" dirty="0" err="1" smtClean="0">
              <a:solidFill>
                <a:schemeClr val="bg1"/>
              </a:solidFill>
              <a:latin typeface="Bebas Neue" panose="020B0000000000000000" pitchFamily="34" charset="0"/>
            </a:rPr>
            <a:t>that</a:t>
          </a:r>
          <a:r>
            <a:rPr lang="nl-NL" sz="3200" kern="1200" dirty="0" smtClean="0">
              <a:solidFill>
                <a:schemeClr val="bg1"/>
              </a:solidFill>
              <a:latin typeface="Bebas Neue" panose="020B0000000000000000" pitchFamily="34" charset="0"/>
            </a:rPr>
            <a:t> </a:t>
          </a:r>
          <a:r>
            <a:rPr lang="nl-NL" sz="3200" kern="1200" dirty="0" err="1" smtClean="0">
              <a:solidFill>
                <a:schemeClr val="bg1"/>
              </a:solidFill>
              <a:latin typeface="Bebas Neue" panose="020B0000000000000000" pitchFamily="34" charset="0"/>
            </a:rPr>
            <a:t>they</a:t>
          </a:r>
          <a:r>
            <a:rPr lang="nl-NL" sz="3200" kern="1200" dirty="0" smtClean="0">
              <a:solidFill>
                <a:schemeClr val="bg1"/>
              </a:solidFill>
              <a:latin typeface="Bebas Neue" panose="020B0000000000000000" pitchFamily="34" charset="0"/>
            </a:rPr>
            <a:t> </a:t>
          </a:r>
          <a:r>
            <a:rPr lang="nl-NL" sz="3200" kern="1200" dirty="0" err="1" smtClean="0">
              <a:solidFill>
                <a:schemeClr val="bg1"/>
              </a:solidFill>
              <a:latin typeface="Bebas Neue" panose="020B0000000000000000" pitchFamily="34" charset="0"/>
            </a:rPr>
            <a:t>can</a:t>
          </a:r>
          <a:r>
            <a:rPr lang="nl-NL" sz="3200" kern="1200" dirty="0" smtClean="0">
              <a:solidFill>
                <a:schemeClr val="bg1"/>
              </a:solidFill>
              <a:latin typeface="Bebas Neue" panose="020B0000000000000000" pitchFamily="34" charset="0"/>
            </a:rPr>
            <a:t> </a:t>
          </a:r>
          <a:r>
            <a:rPr lang="nl-NL" sz="3200" kern="1200" dirty="0" err="1" smtClean="0">
              <a:solidFill>
                <a:schemeClr val="bg1"/>
              </a:solidFill>
              <a:latin typeface="Bebas Neue" panose="020B0000000000000000" pitchFamily="34" charset="0"/>
            </a:rPr>
            <a:t>deliver</a:t>
          </a:r>
          <a:endParaRPr lang="nl-NL" sz="3200" kern="1200" dirty="0" smtClean="0">
            <a:solidFill>
              <a:schemeClr val="bg1"/>
            </a:solidFill>
            <a:latin typeface="Bebas Neue" panose="020B0000000000000000" pitchFamily="34" charset="0"/>
          </a:endParaRPr>
        </a:p>
        <a:p>
          <a:pPr marR="0" lvl="0" algn="l" defTabSz="1422400" eaLnBrk="1" fontAlgn="auto" latinLnBrk="0" hangingPunct="1">
            <a:lnSpc>
              <a:spcPct val="90000"/>
            </a:lnSpc>
            <a:spcBef>
              <a:spcPct val="0"/>
            </a:spcBef>
            <a:spcAft>
              <a:spcPct val="35000"/>
            </a:spcAft>
            <a:buClrTx/>
            <a:buSzTx/>
            <a:buFontTx/>
            <a:tabLst/>
            <a:defRPr/>
          </a:pPr>
          <a:r>
            <a:rPr lang="nl-NL" sz="3200" i="1" kern="1200" dirty="0" err="1" smtClean="0">
              <a:solidFill>
                <a:schemeClr val="bg1"/>
              </a:solidFill>
              <a:latin typeface="Bebas Neue" panose="020B0000000000000000" pitchFamily="34" charset="0"/>
            </a:rPr>
            <a:t>Use</a:t>
          </a:r>
          <a:r>
            <a:rPr lang="nl-NL" sz="3200" i="1" kern="1200" dirty="0" smtClean="0">
              <a:solidFill>
                <a:schemeClr val="bg1"/>
              </a:solidFill>
              <a:latin typeface="Bebas Neue" panose="020B0000000000000000" pitchFamily="34" charset="0"/>
            </a:rPr>
            <a:t> </a:t>
          </a:r>
          <a:r>
            <a:rPr lang="nl-NL" sz="3200" i="1" kern="1200" dirty="0" err="1" smtClean="0">
              <a:solidFill>
                <a:schemeClr val="bg1"/>
              </a:solidFill>
              <a:latin typeface="Bebas Neue" panose="020B0000000000000000" pitchFamily="34" charset="0"/>
            </a:rPr>
            <a:t>velocity</a:t>
          </a:r>
          <a:r>
            <a:rPr lang="nl-NL" sz="3200" i="1" kern="1200" dirty="0" smtClean="0">
              <a:solidFill>
                <a:schemeClr val="bg1"/>
              </a:solidFill>
              <a:latin typeface="Bebas Neue" panose="020B0000000000000000" pitchFamily="34" charset="0"/>
            </a:rPr>
            <a:t> (</a:t>
          </a:r>
          <a:r>
            <a:rPr lang="nl-NL" sz="3200" i="1" kern="1200" dirty="0" err="1" smtClean="0">
              <a:solidFill>
                <a:schemeClr val="bg1"/>
              </a:solidFill>
              <a:latin typeface="Bebas Neue" panose="020B0000000000000000" pitchFamily="34" charset="0"/>
            </a:rPr>
            <a:t>Yesterday’s</a:t>
          </a:r>
          <a:r>
            <a:rPr lang="nl-NL" sz="3200" i="1" kern="1200" dirty="0" smtClean="0">
              <a:solidFill>
                <a:schemeClr val="bg1"/>
              </a:solidFill>
              <a:latin typeface="Bebas Neue" panose="020B0000000000000000" pitchFamily="34" charset="0"/>
            </a:rPr>
            <a:t> </a:t>
          </a:r>
          <a:r>
            <a:rPr lang="nl-NL" sz="3200" i="1" kern="1200" dirty="0" err="1" smtClean="0">
              <a:solidFill>
                <a:schemeClr val="bg1"/>
              </a:solidFill>
              <a:latin typeface="Bebas Neue" panose="020B0000000000000000" pitchFamily="34" charset="0"/>
            </a:rPr>
            <a:t>Weather</a:t>
          </a:r>
          <a:r>
            <a:rPr lang="nl-NL" sz="3200" i="1" kern="1200" dirty="0" smtClean="0">
              <a:solidFill>
                <a:schemeClr val="bg1"/>
              </a:solidFill>
              <a:latin typeface="Bebas Neue" panose="020B0000000000000000" pitchFamily="34" charset="0"/>
            </a:rPr>
            <a:t>)</a:t>
          </a:r>
        </a:p>
      </dsp:txBody>
      <dsp:txXfrm>
        <a:off x="2044186" y="5256578"/>
        <a:ext cx="9946044" cy="1189647"/>
      </dsp:txXfrm>
    </dsp:sp>
    <dsp:sp modelId="{66A99A73-1135-455C-8447-B04EC7920E10}">
      <dsp:nvSpPr>
        <dsp:cNvPr id="0" name=""/>
        <dsp:cNvSpPr/>
      </dsp:nvSpPr>
      <dsp:spPr>
        <a:xfrm>
          <a:off x="1180102" y="5040555"/>
          <a:ext cx="1616110" cy="1646966"/>
        </a:xfrm>
        <a:prstGeom prst="ellipse">
          <a:avLst/>
        </a:prstGeom>
        <a:solidFill>
          <a:srgbClr val="002776"/>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 modelId="{FB0E5C3A-28F8-4F24-A7D4-7C5AF352F26B}">
      <dsp:nvSpPr>
        <dsp:cNvPr id="0" name=""/>
        <dsp:cNvSpPr/>
      </dsp:nvSpPr>
      <dsp:spPr>
        <a:xfrm>
          <a:off x="1383872" y="7110176"/>
          <a:ext cx="10595796" cy="940959"/>
        </a:xfrm>
        <a:prstGeom prst="rect">
          <a:avLst/>
        </a:prstGeom>
        <a:solidFill>
          <a:srgbClr val="002060">
            <a:alpha val="25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3036" tIns="81280" rIns="81280" bIns="81280" numCol="1" spcCol="1270" anchor="ctr" anchorCtr="0">
          <a:noAutofit/>
        </a:bodyPr>
        <a:lstStyle/>
        <a:p>
          <a:pPr lvl="0" algn="l" defTabSz="1422400">
            <a:lnSpc>
              <a:spcPct val="90000"/>
            </a:lnSpc>
            <a:spcBef>
              <a:spcPct val="0"/>
            </a:spcBef>
            <a:spcAft>
              <a:spcPct val="35000"/>
            </a:spcAft>
          </a:pPr>
          <a:r>
            <a:rPr lang="nl-NL" sz="3200" kern="1200" dirty="0" smtClean="0">
              <a:solidFill>
                <a:schemeClr val="bg1"/>
              </a:solidFill>
              <a:latin typeface="Bebas Neue" panose="020B0000000000000000" pitchFamily="34" charset="0"/>
            </a:rPr>
            <a:t>Sprint </a:t>
          </a:r>
          <a:r>
            <a:rPr lang="nl-NL" sz="3200" kern="1200" dirty="0" err="1" smtClean="0">
              <a:solidFill>
                <a:schemeClr val="bg1"/>
              </a:solidFill>
              <a:latin typeface="Bebas Neue" panose="020B0000000000000000" pitchFamily="34" charset="0"/>
            </a:rPr>
            <a:t>backlog</a:t>
          </a:r>
          <a:r>
            <a:rPr lang="nl-NL" sz="3200" kern="1200" dirty="0" smtClean="0">
              <a:solidFill>
                <a:schemeClr val="bg1"/>
              </a:solidFill>
              <a:latin typeface="Bebas Neue" panose="020B0000000000000000" pitchFamily="34" charset="0"/>
            </a:rPr>
            <a:t> is </a:t>
          </a:r>
          <a:r>
            <a:rPr lang="nl-NL" sz="3200" kern="1200" dirty="0" err="1" smtClean="0">
              <a:solidFill>
                <a:schemeClr val="bg1"/>
              </a:solidFill>
              <a:latin typeface="Bebas Neue" panose="020B0000000000000000" pitchFamily="34" charset="0"/>
            </a:rPr>
            <a:t>created</a:t>
          </a:r>
          <a:endParaRPr lang="tr-TR" sz="3200" kern="1200" dirty="0">
            <a:solidFill>
              <a:schemeClr val="bg1"/>
            </a:solidFill>
          </a:endParaRPr>
        </a:p>
      </dsp:txBody>
      <dsp:txXfrm>
        <a:off x="1383872" y="7110176"/>
        <a:ext cx="10595796" cy="940959"/>
      </dsp:txXfrm>
    </dsp:sp>
    <dsp:sp modelId="{68FB075E-AE62-4F71-9B60-D60943906F40}">
      <dsp:nvSpPr>
        <dsp:cNvPr id="0" name=""/>
        <dsp:cNvSpPr/>
      </dsp:nvSpPr>
      <dsp:spPr>
        <a:xfrm>
          <a:off x="166641" y="6766923"/>
          <a:ext cx="1468166" cy="1468149"/>
        </a:xfrm>
        <a:prstGeom prst="ellipse">
          <a:avLst/>
        </a:prstGeom>
        <a:solidFill>
          <a:srgbClr val="002776"/>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 modelId="{96DC73AE-30B4-43B8-9A89-A56017054637}">
      <dsp:nvSpPr>
        <dsp:cNvPr id="0" name=""/>
        <dsp:cNvSpPr/>
      </dsp:nvSpPr>
      <dsp:spPr>
        <a:xfrm>
          <a:off x="2404196" y="1872206"/>
          <a:ext cx="9584827" cy="2776645"/>
        </a:xfrm>
        <a:prstGeom prst="rect">
          <a:avLst/>
        </a:prstGeom>
        <a:solidFill>
          <a:srgbClr val="002060">
            <a:alpha val="25000"/>
          </a:srgbClr>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3036" tIns="81280" rIns="81280" bIns="81280" numCol="1" spcCol="1270" anchor="ctr" anchorCtr="0">
          <a:noAutofit/>
        </a:bodyPr>
        <a:lstStyle/>
        <a:p>
          <a:pPr lvl="0" algn="l" defTabSz="1422400">
            <a:lnSpc>
              <a:spcPct val="90000"/>
            </a:lnSpc>
            <a:spcBef>
              <a:spcPct val="0"/>
            </a:spcBef>
            <a:spcAft>
              <a:spcPct val="35000"/>
            </a:spcAft>
          </a:pPr>
          <a:r>
            <a:rPr lang="nl-NL" sz="3200" kern="1200" dirty="0" smtClean="0">
              <a:solidFill>
                <a:schemeClr val="bg1"/>
              </a:solidFill>
              <a:latin typeface="Bebas Neue" panose="020B0000000000000000" pitchFamily="34" charset="0"/>
            </a:rPr>
            <a:t>Team </a:t>
          </a:r>
          <a:r>
            <a:rPr lang="nl-NL" sz="3200" kern="1200" dirty="0" err="1" smtClean="0">
              <a:solidFill>
                <a:schemeClr val="bg1"/>
              </a:solidFill>
              <a:latin typeface="Bebas Neue" panose="020B0000000000000000" pitchFamily="34" charset="0"/>
            </a:rPr>
            <a:t>Defines</a:t>
          </a:r>
          <a:r>
            <a:rPr lang="nl-NL" sz="3200" kern="1200" dirty="0" smtClean="0">
              <a:solidFill>
                <a:schemeClr val="bg1"/>
              </a:solidFill>
              <a:latin typeface="Bebas Neue" panose="020B0000000000000000" pitchFamily="34" charset="0"/>
            </a:rPr>
            <a:t> sprint </a:t>
          </a:r>
          <a:r>
            <a:rPr lang="nl-NL" sz="3200" kern="1200" dirty="0" err="1" smtClean="0">
              <a:solidFill>
                <a:schemeClr val="bg1"/>
              </a:solidFill>
              <a:latin typeface="Bebas Neue" panose="020B0000000000000000" pitchFamily="34" charset="0"/>
            </a:rPr>
            <a:t>backlog</a:t>
          </a:r>
          <a:r>
            <a:rPr lang="nl-NL" sz="3200" kern="1200" dirty="0" smtClean="0">
              <a:solidFill>
                <a:schemeClr val="bg1"/>
              </a:solidFill>
              <a:latin typeface="Bebas Neue" panose="020B0000000000000000" pitchFamily="34" charset="0"/>
            </a:rPr>
            <a:t> items –</a:t>
          </a:r>
          <a:r>
            <a:rPr lang="nl-NL" sz="3200" kern="1200" dirty="0" err="1" smtClean="0">
              <a:solidFill>
                <a:schemeClr val="bg1"/>
              </a:solidFill>
              <a:latin typeface="Bebas Neue" panose="020B0000000000000000" pitchFamily="34" charset="0"/>
            </a:rPr>
            <a:t>tasks</a:t>
          </a:r>
          <a:endParaRPr lang="nl-NL" sz="3200" kern="1200" dirty="0" smtClean="0">
            <a:solidFill>
              <a:schemeClr val="bg1"/>
            </a:solidFill>
            <a:latin typeface="Bebas Neue" panose="020B0000000000000000" pitchFamily="34" charset="0"/>
          </a:endParaRPr>
        </a:p>
        <a:p>
          <a:pPr lvl="0" algn="l" defTabSz="1422400">
            <a:lnSpc>
              <a:spcPct val="90000"/>
            </a:lnSpc>
            <a:spcBef>
              <a:spcPct val="0"/>
            </a:spcBef>
            <a:spcAft>
              <a:spcPct val="35000"/>
            </a:spcAft>
          </a:pPr>
          <a:r>
            <a:rPr lang="nl-NL" sz="2800" i="1" kern="1200" dirty="0" err="1" smtClean="0">
              <a:solidFill>
                <a:srgbClr val="002060"/>
              </a:solidFill>
              <a:latin typeface="Bebas Neue" panose="020B0000000000000000" pitchFamily="34" charset="0"/>
            </a:rPr>
            <a:t>Discuss</a:t>
          </a:r>
          <a:r>
            <a:rPr lang="nl-NL" sz="2800" i="1" kern="1200" dirty="0" smtClean="0">
              <a:solidFill>
                <a:srgbClr val="002060"/>
              </a:solidFill>
              <a:latin typeface="Bebas Neue" panose="020B0000000000000000" pitchFamily="34" charset="0"/>
            </a:rPr>
            <a:t> </a:t>
          </a:r>
          <a:r>
            <a:rPr lang="nl-NL" sz="2800" i="1" kern="1200" dirty="0" err="1" smtClean="0">
              <a:solidFill>
                <a:srgbClr val="002060"/>
              </a:solidFill>
              <a:latin typeface="Bebas Neue" panose="020B0000000000000000" pitchFamily="34" charset="0"/>
            </a:rPr>
            <a:t>acceptance</a:t>
          </a:r>
          <a:r>
            <a:rPr lang="nl-NL" sz="2800" i="1" kern="1200" dirty="0" smtClean="0">
              <a:solidFill>
                <a:srgbClr val="002060"/>
              </a:solidFill>
              <a:latin typeface="Bebas Neue" panose="020B0000000000000000" pitchFamily="34" charset="0"/>
            </a:rPr>
            <a:t> criteria</a:t>
          </a:r>
        </a:p>
        <a:p>
          <a:pPr lvl="0" algn="l" defTabSz="1422400">
            <a:lnSpc>
              <a:spcPct val="90000"/>
            </a:lnSpc>
            <a:spcBef>
              <a:spcPct val="0"/>
            </a:spcBef>
            <a:spcAft>
              <a:spcPct val="35000"/>
            </a:spcAft>
          </a:pPr>
          <a:r>
            <a:rPr lang="nl-NL" sz="2800" i="1" kern="1200" dirty="0" err="1" smtClean="0">
              <a:solidFill>
                <a:schemeClr val="bg1"/>
              </a:solidFill>
              <a:latin typeface="Bebas Neue" panose="020B0000000000000000" pitchFamily="34" charset="0"/>
            </a:rPr>
            <a:t>Verify</a:t>
          </a:r>
          <a:r>
            <a:rPr lang="nl-NL" sz="2800" i="1" kern="1200" dirty="0" smtClean="0">
              <a:solidFill>
                <a:schemeClr val="bg1"/>
              </a:solidFill>
              <a:latin typeface="Bebas Neue" panose="020B0000000000000000" pitchFamily="34" charset="0"/>
            </a:rPr>
            <a:t> </a:t>
          </a:r>
          <a:r>
            <a:rPr lang="nl-NL" sz="2800" i="1" kern="1200" dirty="0" err="1" smtClean="0">
              <a:solidFill>
                <a:schemeClr val="bg1"/>
              </a:solidFill>
              <a:latin typeface="Bebas Neue" panose="020B0000000000000000" pitchFamily="34" charset="0"/>
            </a:rPr>
            <a:t>understanding</a:t>
          </a:r>
          <a:endParaRPr lang="nl-NL" sz="2800" i="1" kern="1200" dirty="0" smtClean="0">
            <a:solidFill>
              <a:schemeClr val="bg1"/>
            </a:solidFill>
            <a:latin typeface="Bebas Neue" panose="020B0000000000000000" pitchFamily="34" charset="0"/>
          </a:endParaRPr>
        </a:p>
        <a:p>
          <a:pPr lvl="0" algn="l" defTabSz="1422400">
            <a:lnSpc>
              <a:spcPct val="90000"/>
            </a:lnSpc>
            <a:spcBef>
              <a:spcPct val="0"/>
            </a:spcBef>
            <a:spcAft>
              <a:spcPct val="35000"/>
            </a:spcAft>
          </a:pPr>
          <a:r>
            <a:rPr lang="nl-NL" sz="2800" i="1" kern="1200" dirty="0" smtClean="0">
              <a:solidFill>
                <a:srgbClr val="002060"/>
              </a:solidFill>
              <a:latin typeface="Bebas Neue" panose="020B0000000000000000" pitchFamily="34" charset="0"/>
            </a:rPr>
            <a:t>Team </a:t>
          </a:r>
          <a:r>
            <a:rPr lang="nl-NL" sz="2800" i="1" kern="1200" dirty="0" err="1" smtClean="0">
              <a:solidFill>
                <a:srgbClr val="002060"/>
              </a:solidFill>
              <a:latin typeface="Bebas Neue" panose="020B0000000000000000" pitchFamily="34" charset="0"/>
            </a:rPr>
            <a:t>Estimates</a:t>
          </a:r>
          <a:r>
            <a:rPr lang="nl-NL" sz="2800" i="1" kern="1200" dirty="0" smtClean="0">
              <a:solidFill>
                <a:srgbClr val="002060"/>
              </a:solidFill>
              <a:latin typeface="Bebas Neue" panose="020B0000000000000000" pitchFamily="34" charset="0"/>
            </a:rPr>
            <a:t> </a:t>
          </a:r>
          <a:r>
            <a:rPr lang="nl-NL" sz="2800" i="1" kern="1200" dirty="0" err="1" smtClean="0">
              <a:solidFill>
                <a:srgbClr val="002060"/>
              </a:solidFill>
              <a:latin typeface="Bebas Neue" panose="020B0000000000000000" pitchFamily="34" charset="0"/>
            </a:rPr>
            <a:t>tasks</a:t>
          </a:r>
          <a:r>
            <a:rPr lang="nl-NL" sz="2800" i="1" kern="1200" dirty="0" smtClean="0">
              <a:solidFill>
                <a:srgbClr val="002060"/>
              </a:solidFill>
              <a:latin typeface="Bebas Neue" panose="020B0000000000000000" pitchFamily="34" charset="0"/>
            </a:rPr>
            <a:t> </a:t>
          </a:r>
          <a:r>
            <a:rPr lang="nl-NL" sz="2800" i="1" kern="1200" dirty="0" err="1" smtClean="0">
              <a:solidFill>
                <a:srgbClr val="002060"/>
              </a:solidFill>
              <a:latin typeface="Bebas Neue" panose="020B0000000000000000" pitchFamily="34" charset="0"/>
            </a:rPr>
            <a:t>collaboratively</a:t>
          </a:r>
          <a:endParaRPr lang="nl-NL" sz="2800" i="1" kern="1200" dirty="0" smtClean="0">
            <a:solidFill>
              <a:srgbClr val="002060"/>
            </a:solidFill>
            <a:latin typeface="Bebas Neue" panose="020B0000000000000000" pitchFamily="34" charset="0"/>
          </a:endParaRPr>
        </a:p>
        <a:p>
          <a:pPr lvl="0" algn="l" defTabSz="1422400">
            <a:lnSpc>
              <a:spcPct val="90000"/>
            </a:lnSpc>
            <a:spcBef>
              <a:spcPct val="0"/>
            </a:spcBef>
            <a:spcAft>
              <a:spcPct val="35000"/>
            </a:spcAft>
          </a:pPr>
          <a:r>
            <a:rPr lang="nl-NL" sz="2800" i="1" kern="1200" dirty="0" smtClean="0">
              <a:solidFill>
                <a:schemeClr val="bg1"/>
              </a:solidFill>
              <a:latin typeface="Bebas Neue" panose="020B0000000000000000" pitchFamily="34" charset="0"/>
            </a:rPr>
            <a:t>High level design is </a:t>
          </a:r>
          <a:r>
            <a:rPr lang="nl-NL" sz="2800" i="1" kern="1200" dirty="0" err="1" smtClean="0">
              <a:solidFill>
                <a:schemeClr val="bg1"/>
              </a:solidFill>
              <a:latin typeface="Bebas Neue" panose="020B0000000000000000" pitchFamily="34" charset="0"/>
            </a:rPr>
            <a:t>considered</a:t>
          </a:r>
          <a:endParaRPr lang="tr-TR" sz="2800" kern="1200" dirty="0"/>
        </a:p>
      </dsp:txBody>
      <dsp:txXfrm>
        <a:off x="2404196" y="1872206"/>
        <a:ext cx="9584827" cy="2776645"/>
      </dsp:txXfrm>
    </dsp:sp>
    <dsp:sp modelId="{1A5D7FB7-E44A-4D20-81B8-06EF45F6B518}">
      <dsp:nvSpPr>
        <dsp:cNvPr id="0" name=""/>
        <dsp:cNvSpPr/>
      </dsp:nvSpPr>
      <dsp:spPr>
        <a:xfrm>
          <a:off x="292071" y="1666255"/>
          <a:ext cx="3054925" cy="3193439"/>
        </a:xfrm>
        <a:prstGeom prst="ellipse">
          <a:avLst/>
        </a:prstGeom>
        <a:solidFill>
          <a:srgbClr val="002776"/>
        </a:solidFill>
        <a:ln w="25400" cap="flat" cmpd="sng" algn="ctr">
          <a:solidFill>
            <a:srgbClr val="002060"/>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0C5FC-B70F-4C35-8A9B-2B600B25E3E2}">
      <dsp:nvSpPr>
        <dsp:cNvPr id="0" name=""/>
        <dsp:cNvSpPr/>
      </dsp:nvSpPr>
      <dsp:spPr>
        <a:xfrm>
          <a:off x="2657095" y="3872861"/>
          <a:ext cx="3247560" cy="3247560"/>
        </a:xfrm>
        <a:prstGeom prst="gear9">
          <a:avLst/>
        </a:prstGeom>
        <a:solidFill>
          <a:srgbClr val="002060">
            <a:alpha val="85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nl-NL" sz="3600" kern="1200" dirty="0" err="1" smtClean="0">
              <a:latin typeface="Bebas Neue" panose="020B0000000000000000" pitchFamily="34" charset="0"/>
            </a:rPr>
            <a:t>What</a:t>
          </a:r>
          <a:r>
            <a:rPr lang="nl-NL" sz="3600" kern="1200" dirty="0" smtClean="0">
              <a:latin typeface="Bebas Neue" panose="020B0000000000000000" pitchFamily="34" charset="0"/>
            </a:rPr>
            <a:t> </a:t>
          </a:r>
          <a:r>
            <a:rPr lang="nl-NL" sz="3600" kern="1200" dirty="0" err="1" smtClean="0">
              <a:latin typeface="Bebas Neue" panose="020B0000000000000000" pitchFamily="34" charset="0"/>
            </a:rPr>
            <a:t>things</a:t>
          </a:r>
          <a:r>
            <a:rPr lang="nl-NL" sz="3600" kern="1200" dirty="0" smtClean="0">
              <a:latin typeface="Bebas Neue" panose="020B0000000000000000" pitchFamily="34" charset="0"/>
            </a:rPr>
            <a:t> are in </a:t>
          </a:r>
          <a:r>
            <a:rPr lang="nl-NL" sz="3600" kern="1200" dirty="0" err="1" smtClean="0">
              <a:latin typeface="Bebas Neue" panose="020B0000000000000000" pitchFamily="34" charset="0"/>
            </a:rPr>
            <a:t>my</a:t>
          </a:r>
          <a:r>
            <a:rPr lang="nl-NL" sz="3600" kern="1200" dirty="0" smtClean="0">
              <a:latin typeface="Bebas Neue" panose="020B0000000000000000" pitchFamily="34" charset="0"/>
            </a:rPr>
            <a:t> way</a:t>
          </a:r>
          <a:endParaRPr lang="tr-TR" sz="3600" kern="1200" dirty="0">
            <a:latin typeface="Bebas Neue" panose="020B0000000000000000" pitchFamily="34" charset="0"/>
          </a:endParaRPr>
        </a:p>
      </dsp:txBody>
      <dsp:txXfrm>
        <a:off x="3309999" y="4633586"/>
        <a:ext cx="1941752" cy="1669313"/>
      </dsp:txXfrm>
    </dsp:sp>
    <dsp:sp modelId="{8AC85B9D-6D21-4A4B-A1C5-21D6E4635A50}">
      <dsp:nvSpPr>
        <dsp:cNvPr id="0" name=""/>
        <dsp:cNvSpPr/>
      </dsp:nvSpPr>
      <dsp:spPr>
        <a:xfrm>
          <a:off x="179997" y="2616038"/>
          <a:ext cx="2961019" cy="2891344"/>
        </a:xfrm>
        <a:prstGeom prst="gear6">
          <a:avLst/>
        </a:prstGeom>
        <a:solidFill>
          <a:srgbClr val="002060">
            <a:alpha val="85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nl-NL" sz="2800" kern="1200" dirty="0" err="1" smtClean="0">
              <a:latin typeface="Bebas Neue" panose="020B0000000000000000" pitchFamily="34" charset="0"/>
            </a:rPr>
            <a:t>What</a:t>
          </a:r>
          <a:r>
            <a:rPr lang="nl-NL" sz="2800" kern="1200" dirty="0" smtClean="0">
              <a:latin typeface="Bebas Neue" panose="020B0000000000000000" pitchFamily="34" charset="0"/>
            </a:rPr>
            <a:t> I </a:t>
          </a:r>
          <a:r>
            <a:rPr lang="nl-NL" sz="2800" kern="1200" dirty="0" err="1" smtClean="0">
              <a:latin typeface="Bebas Neue" panose="020B0000000000000000" pitchFamily="34" charset="0"/>
            </a:rPr>
            <a:t>will</a:t>
          </a:r>
          <a:r>
            <a:rPr lang="nl-NL" sz="2800" kern="1200" dirty="0" smtClean="0">
              <a:latin typeface="Bebas Neue" panose="020B0000000000000000" pitchFamily="34" charset="0"/>
            </a:rPr>
            <a:t> do </a:t>
          </a:r>
          <a:r>
            <a:rPr lang="nl-NL" sz="2800" kern="1200" dirty="0" err="1" smtClean="0">
              <a:latin typeface="Bebas Neue" panose="020B0000000000000000" pitchFamily="34" charset="0"/>
            </a:rPr>
            <a:t>until</a:t>
          </a:r>
          <a:r>
            <a:rPr lang="nl-NL" sz="2800" kern="1200" dirty="0" smtClean="0">
              <a:latin typeface="Bebas Neue" panose="020B0000000000000000" pitchFamily="34" charset="0"/>
            </a:rPr>
            <a:t> next meeting</a:t>
          </a:r>
          <a:endParaRPr lang="tr-TR" sz="2800" kern="1200" dirty="0">
            <a:latin typeface="Bebas Neue" panose="020B0000000000000000" pitchFamily="34" charset="0"/>
          </a:endParaRPr>
        </a:p>
      </dsp:txBody>
      <dsp:txXfrm>
        <a:off x="918030" y="3348342"/>
        <a:ext cx="1484953" cy="1426736"/>
      </dsp:txXfrm>
    </dsp:sp>
    <dsp:sp modelId="{8D30A9E6-8F8D-45E9-8AC4-44498A97801A}">
      <dsp:nvSpPr>
        <dsp:cNvPr id="0" name=""/>
        <dsp:cNvSpPr/>
      </dsp:nvSpPr>
      <dsp:spPr>
        <a:xfrm rot="20700000">
          <a:off x="1947155" y="647536"/>
          <a:ext cx="3036828" cy="2879787"/>
        </a:xfrm>
        <a:prstGeom prst="gear6">
          <a:avLst/>
        </a:prstGeom>
        <a:solidFill>
          <a:srgbClr val="002060">
            <a:alpha val="8500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nl-NL" sz="3200" kern="1200" dirty="0" err="1" smtClean="0">
              <a:latin typeface="Bebas Neue" panose="020B0000000000000000" pitchFamily="34" charset="0"/>
            </a:rPr>
            <a:t>What</a:t>
          </a:r>
          <a:r>
            <a:rPr lang="nl-NL" sz="3200" kern="1200" dirty="0" smtClean="0">
              <a:latin typeface="Bebas Neue" panose="020B0000000000000000" pitchFamily="34" charset="0"/>
            </a:rPr>
            <a:t> I </a:t>
          </a:r>
          <a:r>
            <a:rPr lang="nl-NL" sz="3200" kern="1200" dirty="0" err="1" smtClean="0">
              <a:latin typeface="Bebas Neue" panose="020B0000000000000000" pitchFamily="34" charset="0"/>
            </a:rPr>
            <a:t>did</a:t>
          </a:r>
          <a:r>
            <a:rPr lang="nl-NL" sz="3200" kern="1200" dirty="0" smtClean="0">
              <a:latin typeface="Bebas Neue" panose="020B0000000000000000" pitchFamily="34" charset="0"/>
            </a:rPr>
            <a:t> </a:t>
          </a:r>
          <a:r>
            <a:rPr lang="nl-NL" sz="3200" kern="1200" dirty="0" err="1" smtClean="0">
              <a:latin typeface="Bebas Neue" panose="020B0000000000000000" pitchFamily="34" charset="0"/>
            </a:rPr>
            <a:t>since</a:t>
          </a:r>
          <a:r>
            <a:rPr lang="nl-NL" sz="3200" kern="1200" dirty="0" smtClean="0">
              <a:latin typeface="Bebas Neue" panose="020B0000000000000000" pitchFamily="34" charset="0"/>
            </a:rPr>
            <a:t> last meeting</a:t>
          </a:r>
          <a:endParaRPr lang="tr-TR" sz="3200" kern="1200" dirty="0">
            <a:latin typeface="Bebas Neue" panose="020B0000000000000000" pitchFamily="34" charset="0"/>
          </a:endParaRPr>
        </a:p>
      </dsp:txBody>
      <dsp:txXfrm rot="-20700000">
        <a:off x="2622535" y="1269843"/>
        <a:ext cx="1686068" cy="1635172"/>
      </dsp:txXfrm>
    </dsp:sp>
    <dsp:sp modelId="{745D29FD-E54D-47D7-B5F3-6F87911ADA0A}">
      <dsp:nvSpPr>
        <dsp:cNvPr id="0" name=""/>
        <dsp:cNvSpPr/>
      </dsp:nvSpPr>
      <dsp:spPr>
        <a:xfrm>
          <a:off x="2516171" y="3116753"/>
          <a:ext cx="4156877" cy="4156877"/>
        </a:xfrm>
        <a:prstGeom prst="circularArrow">
          <a:avLst>
            <a:gd name="adj1" fmla="val 4687"/>
            <a:gd name="adj2" fmla="val 299029"/>
            <a:gd name="adj3" fmla="val 2546046"/>
            <a:gd name="adj4" fmla="val 15798347"/>
            <a:gd name="adj5" fmla="val 5469"/>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C07F9235-BFD2-46EE-BC82-CF2775159F71}">
      <dsp:nvSpPr>
        <dsp:cNvPr id="0" name=""/>
        <dsp:cNvSpPr/>
      </dsp:nvSpPr>
      <dsp:spPr>
        <a:xfrm>
          <a:off x="-252034" y="2162653"/>
          <a:ext cx="3020231" cy="302023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96D9407D-7C9C-4729-A53F-B48576ACE1DB}">
      <dsp:nvSpPr>
        <dsp:cNvPr id="0" name=""/>
        <dsp:cNvSpPr/>
      </dsp:nvSpPr>
      <dsp:spPr>
        <a:xfrm rot="942378">
          <a:off x="1568099" y="292387"/>
          <a:ext cx="3256417" cy="325641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2C396-D686-41F7-841C-5869F1F25BEA}">
      <dsp:nvSpPr>
        <dsp:cNvPr id="0" name=""/>
        <dsp:cNvSpPr/>
      </dsp:nvSpPr>
      <dsp:spPr>
        <a:xfrm>
          <a:off x="0" y="6784"/>
          <a:ext cx="4680520" cy="1367144"/>
        </a:xfrm>
        <a:prstGeom prst="roundRect">
          <a:avLst/>
        </a:prstGeom>
        <a:solidFill>
          <a:srgbClr val="00206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nl-NL" sz="5700" kern="1200" dirty="0" smtClean="0">
              <a:latin typeface="Bebas Neue" panose="020B0000000000000000" pitchFamily="34" charset="0"/>
            </a:rPr>
            <a:t>start </a:t>
          </a:r>
          <a:r>
            <a:rPr lang="nl-NL" sz="5700" kern="1200" dirty="0" err="1" smtClean="0">
              <a:latin typeface="Bebas Neue" panose="020B0000000000000000" pitchFamily="34" charset="0"/>
            </a:rPr>
            <a:t>doing</a:t>
          </a:r>
          <a:endParaRPr lang="tr-TR" sz="5700" kern="1200" dirty="0">
            <a:latin typeface="Bebas Neue" panose="020B0000000000000000" pitchFamily="34" charset="0"/>
          </a:endParaRPr>
        </a:p>
      </dsp:txBody>
      <dsp:txXfrm>
        <a:off x="66738" y="73522"/>
        <a:ext cx="4547044" cy="1233668"/>
      </dsp:txXfrm>
    </dsp:sp>
    <dsp:sp modelId="{DA4706A4-9AE8-4371-9E5D-4E48C86F7E6C}">
      <dsp:nvSpPr>
        <dsp:cNvPr id="0" name=""/>
        <dsp:cNvSpPr/>
      </dsp:nvSpPr>
      <dsp:spPr>
        <a:xfrm>
          <a:off x="0" y="1568802"/>
          <a:ext cx="4680520" cy="1367144"/>
        </a:xfrm>
        <a:prstGeom prst="roundRect">
          <a:avLst/>
        </a:prstGeom>
        <a:solidFill>
          <a:srgbClr val="002060">
            <a:alpha val="4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nl-NL" sz="5700" kern="1200" dirty="0" smtClean="0">
              <a:latin typeface="Bebas Neue" panose="020B0000000000000000" pitchFamily="34" charset="0"/>
            </a:rPr>
            <a:t>stop </a:t>
          </a:r>
          <a:r>
            <a:rPr lang="nl-NL" sz="5700" kern="1200" dirty="0" err="1" smtClean="0">
              <a:latin typeface="Bebas Neue" panose="020B0000000000000000" pitchFamily="34" charset="0"/>
            </a:rPr>
            <a:t>doing</a:t>
          </a:r>
          <a:endParaRPr lang="tr-TR" sz="5700" kern="1200" dirty="0">
            <a:latin typeface="Bebas Neue" panose="020B0000000000000000" pitchFamily="34" charset="0"/>
          </a:endParaRPr>
        </a:p>
      </dsp:txBody>
      <dsp:txXfrm>
        <a:off x="66738" y="1635540"/>
        <a:ext cx="4547044" cy="1233668"/>
      </dsp:txXfrm>
    </dsp:sp>
    <dsp:sp modelId="{C45D07A0-E488-49BC-B0C7-007B6AD77256}">
      <dsp:nvSpPr>
        <dsp:cNvPr id="0" name=""/>
        <dsp:cNvSpPr/>
      </dsp:nvSpPr>
      <dsp:spPr>
        <a:xfrm>
          <a:off x="0" y="3137604"/>
          <a:ext cx="4680520" cy="1367144"/>
        </a:xfrm>
        <a:prstGeom prst="roundRect">
          <a:avLst/>
        </a:prstGeom>
        <a:solidFill>
          <a:srgbClr val="002060">
            <a:alpha val="7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nl-NL" sz="5700" kern="1200" dirty="0" smtClean="0">
              <a:latin typeface="Bebas Neue" panose="020B0000000000000000" pitchFamily="34" charset="0"/>
            </a:rPr>
            <a:t>continue </a:t>
          </a:r>
          <a:r>
            <a:rPr lang="nl-NL" sz="5700" kern="1200" dirty="0" err="1" smtClean="0">
              <a:latin typeface="Bebas Neue" panose="020B0000000000000000" pitchFamily="34" charset="0"/>
            </a:rPr>
            <a:t>doing</a:t>
          </a:r>
          <a:endParaRPr lang="tr-TR" sz="5700" kern="1200" dirty="0">
            <a:latin typeface="Bebas Neue" panose="020B0000000000000000" pitchFamily="34" charset="0"/>
          </a:endParaRPr>
        </a:p>
      </dsp:txBody>
      <dsp:txXfrm>
        <a:off x="66738" y="3204342"/>
        <a:ext cx="4547044" cy="123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618296056"/>
      </p:ext>
    </p:extLst>
  </p:cSld>
  <p:clrMap bg1="lt1" tx1="dk1" bg2="lt2" tx2="dk2" accent1="accent1" accent2="accent2" accent3="accent3" accent4="accent4" accent5="accent5" accent6="accent6" hlink="hlink" folHlink="folHlink"/>
  <p:notesStyle>
    <a:lvl1pPr defTabSz="457200">
      <a:lnSpc>
        <a:spcPct val="125000"/>
      </a:lnSpc>
      <a:defRPr sz="2400">
        <a:latin typeface="Avenir Book"/>
        <a:ea typeface="Avenir Book"/>
        <a:cs typeface="Avenir Book"/>
        <a:sym typeface="Avenir Book"/>
      </a:defRPr>
    </a:lvl1pPr>
    <a:lvl2pPr indent="228600" defTabSz="457200">
      <a:lnSpc>
        <a:spcPct val="125000"/>
      </a:lnSpc>
      <a:defRPr sz="2400">
        <a:latin typeface="Avenir Book"/>
        <a:ea typeface="Avenir Book"/>
        <a:cs typeface="Avenir Book"/>
        <a:sym typeface="Avenir Book"/>
      </a:defRPr>
    </a:lvl2pPr>
    <a:lvl3pPr indent="457200" defTabSz="457200">
      <a:lnSpc>
        <a:spcPct val="125000"/>
      </a:lnSpc>
      <a:defRPr sz="2400">
        <a:latin typeface="Avenir Book"/>
        <a:ea typeface="Avenir Book"/>
        <a:cs typeface="Avenir Book"/>
        <a:sym typeface="Avenir Book"/>
      </a:defRPr>
    </a:lvl3pPr>
    <a:lvl4pPr indent="685800" defTabSz="457200">
      <a:lnSpc>
        <a:spcPct val="125000"/>
      </a:lnSpc>
      <a:defRPr sz="2400">
        <a:latin typeface="Avenir Book"/>
        <a:ea typeface="Avenir Book"/>
        <a:cs typeface="Avenir Book"/>
        <a:sym typeface="Avenir Book"/>
      </a:defRPr>
    </a:lvl4pPr>
    <a:lvl5pPr indent="914400" defTabSz="457200">
      <a:lnSpc>
        <a:spcPct val="125000"/>
      </a:lnSpc>
      <a:defRPr sz="2400">
        <a:latin typeface="Avenir Book"/>
        <a:ea typeface="Avenir Book"/>
        <a:cs typeface="Avenir Book"/>
        <a:sym typeface="Avenir Book"/>
      </a:defRPr>
    </a:lvl5pPr>
    <a:lvl6pPr indent="1143000" defTabSz="457200">
      <a:lnSpc>
        <a:spcPct val="125000"/>
      </a:lnSpc>
      <a:defRPr sz="2400">
        <a:latin typeface="Avenir Book"/>
        <a:ea typeface="Avenir Book"/>
        <a:cs typeface="Avenir Book"/>
        <a:sym typeface="Avenir Book"/>
      </a:defRPr>
    </a:lvl6pPr>
    <a:lvl7pPr indent="1371600" defTabSz="457200">
      <a:lnSpc>
        <a:spcPct val="125000"/>
      </a:lnSpc>
      <a:defRPr sz="2400">
        <a:latin typeface="Avenir Book"/>
        <a:ea typeface="Avenir Book"/>
        <a:cs typeface="Avenir Book"/>
        <a:sym typeface="Avenir Book"/>
      </a:defRPr>
    </a:lvl7pPr>
    <a:lvl8pPr indent="1600200" defTabSz="457200">
      <a:lnSpc>
        <a:spcPct val="125000"/>
      </a:lnSpc>
      <a:defRPr sz="2400">
        <a:latin typeface="Avenir Book"/>
        <a:ea typeface="Avenir Book"/>
        <a:cs typeface="Avenir Book"/>
        <a:sym typeface="Avenir Book"/>
      </a:defRPr>
    </a:lvl8pPr>
    <a:lvl9pPr indent="1828800" defTabSz="457200">
      <a:lnSpc>
        <a:spcPct val="125000"/>
      </a:lnSpc>
      <a:defRPr sz="24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giletools.wordpress.com/2007/11/24/task-boards-telling-a-compelling-agile-story/"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mountaingoatsoftware.com/agile/scrum" TargetMode="External"/><Relationship Id="rId5" Type="http://schemas.openxmlformats.org/officeDocument/2006/relationships/hyperlink" Target="http://guide.agilealliance.org/guide/iteration.html" TargetMode="External"/><Relationship Id="rId4" Type="http://schemas.openxmlformats.org/officeDocument/2006/relationships/hyperlink" Target="http://guide.agilealliance.org/guide/daily.html"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019417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310903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57104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100" dirty="0" smtClean="0"/>
              <a:t>SCRUM is an agile, lightweight process for managing and controlling software and product development in rapidly changing environments.</a:t>
            </a:r>
          </a:p>
        </p:txBody>
      </p:sp>
    </p:spTree>
    <p:extLst>
      <p:ext uri="{BB962C8B-B14F-4D97-AF65-F5344CB8AC3E}">
        <p14:creationId xmlns:p14="http://schemas.microsoft.com/office/powerpoint/2010/main" val="8597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06716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958BF8B-134C-463E-B03D-D3F24FC4D43F}" type="slidenum">
              <a:rPr lang="en-US"/>
              <a:pPr/>
              <a:t>15</a:t>
            </a:fld>
            <a:endParaRPr lang="en-US"/>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D18A9D7-44DE-4757-8592-409094375174}" type="slidenum">
              <a:rPr lang="en-US"/>
              <a:pPr/>
              <a:t>16</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36BA88A-337E-450A-B7D8-33CEE2D46EB4}" type="slidenum">
              <a:rPr lang="en-US"/>
              <a:pPr/>
              <a:t>17</a:t>
            </a:fld>
            <a:endParaRPr lang="en-US"/>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ED4C9D6-D277-4307-ADDF-2A9B45915CCD}" type="slidenum">
              <a:rPr lang="en-US"/>
              <a:pPr/>
              <a:t>18</a:t>
            </a:fld>
            <a:endParaRPr lang="en-US"/>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DAEE46C-737D-4C17-9EEB-E4BF6E1CE0BC}" type="slidenum">
              <a:rPr lang="en-US"/>
              <a:pPr/>
              <a:t>19</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DEDE227-CEA3-43B3-B37F-5D0C2894AE5B}" type="slidenum">
              <a:rPr lang="en-US"/>
              <a:pPr/>
              <a:t>20</a:t>
            </a:fld>
            <a:endParaRPr lang="en-US"/>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0933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AD00105-6E83-4E6E-87AC-FF98DD32875C}" type="slidenum">
              <a:rPr lang="en-US"/>
              <a:pPr/>
              <a:t>21</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F5405C2-CAB5-4DEC-8A54-A3D4EFCC4EA3}" type="slidenum">
              <a:rPr lang="en-US"/>
              <a:pPr/>
              <a:t>22</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1BDA00B-47AE-4C9E-A149-39F514D9EE5D}" type="slidenum">
              <a:rPr lang="en-US"/>
              <a:pPr/>
              <a:t>23</a:t>
            </a:fld>
            <a:endParaRPr lang="en-US"/>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333BC8A-B63E-4FD0-8411-D310F19F77E4}" type="slidenum">
              <a:rPr lang="en-US"/>
              <a:pPr/>
              <a:t>24</a:t>
            </a:fld>
            <a:endParaRPr lang="en-US"/>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904188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90350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117325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3265426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815142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072987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aseline="0" dirty="0" smtClean="0"/>
          </a:p>
        </p:txBody>
      </p:sp>
    </p:spTree>
    <p:extLst>
      <p:ext uri="{BB962C8B-B14F-4D97-AF65-F5344CB8AC3E}">
        <p14:creationId xmlns:p14="http://schemas.microsoft.com/office/powerpoint/2010/main" val="3785424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006708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472873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82D3B3A-677F-4B30-B624-34428C6B360B}" type="slidenum">
              <a:rPr lang="en-US"/>
              <a:pPr/>
              <a:t>33</a:t>
            </a:fld>
            <a:endParaRPr lang="en-US"/>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0FBAA77-DC1B-4854-8E2E-9A042092EF04}" type="slidenum">
              <a:rPr lang="en-US"/>
              <a:pPr/>
              <a:t>34</a:t>
            </a:fld>
            <a:endParaRPr lang="en-US"/>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4079218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0D4A1723-16FA-4C62-B16F-A45F8BE65B1B}" type="slidenum">
              <a:rPr lang="en-US"/>
              <a:pPr/>
              <a:t>38</a:t>
            </a:fld>
            <a:endParaRPr 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3E69E9C-D20A-4D09-A34E-78B03DC5D0E1}" type="slidenum">
              <a:rPr lang="en-US"/>
              <a:pPr/>
              <a:t>40</a:t>
            </a:fld>
            <a:endParaRPr lang="en-US"/>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tr-T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A160DEC9-137A-4D3D-A1FD-0CA17C016126}" type="slidenum">
              <a:rPr lang="en-US"/>
              <a:pPr/>
              <a:t>41</a:t>
            </a:fld>
            <a:endParaRPr lang="en-US"/>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22BC18B-2C90-45DA-9685-C0836F1A5675}" type="slidenum">
              <a:rPr lang="en-US"/>
              <a:pPr/>
              <a:t>42</a:t>
            </a:fld>
            <a:endParaRPr lang="en-US"/>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i="0" dirty="0" smtClean="0">
                <a:effectLst/>
                <a:latin typeface="Avenir Book"/>
                <a:ea typeface="Avenir Book"/>
                <a:cs typeface="Avenir Book"/>
                <a:sym typeface="Avenir Book"/>
              </a:rPr>
              <a:t>Promotes team interaction and discussion</a:t>
            </a:r>
            <a:r>
              <a:rPr lang="en-US" sz="2400" b="0" i="0" dirty="0" smtClean="0">
                <a:effectLst/>
                <a:latin typeface="Avenir Book"/>
                <a:ea typeface="Avenir Book"/>
                <a:cs typeface="Avenir Book"/>
                <a:sym typeface="Avenir Book"/>
              </a:rPr>
              <a:t> – Throughout the day you will see teammates, stakeholders and members of other teams stop by the board for discussion. This increases greatly if the board is located near the team and highly visible</a:t>
            </a:r>
          </a:p>
          <a:p>
            <a:r>
              <a:rPr lang="en-US" sz="2400" b="1" i="0" dirty="0" smtClean="0">
                <a:effectLst/>
                <a:latin typeface="Avenir Book"/>
                <a:ea typeface="Avenir Book"/>
                <a:cs typeface="Avenir Book"/>
                <a:sym typeface="Avenir Book"/>
              </a:rPr>
              <a:t>Visibility</a:t>
            </a:r>
            <a:r>
              <a:rPr lang="en-US" sz="2400" b="0" i="0" dirty="0" smtClean="0">
                <a:effectLst/>
                <a:latin typeface="Avenir Book"/>
                <a:ea typeface="Avenir Book"/>
                <a:cs typeface="Avenir Book"/>
                <a:sym typeface="Avenir Book"/>
              </a:rPr>
              <a:t> – Anyone walking buy can make a quick second assessment on where the team is in the iteration. No cards left for a row? That story is complete. No white cards left, just green cards? Only testing remains. Lots of pink cards? Lots of defects.</a:t>
            </a:r>
          </a:p>
          <a:p>
            <a:r>
              <a:rPr lang="en-US" sz="2400" b="1" i="0" dirty="0" smtClean="0">
                <a:effectLst/>
                <a:latin typeface="Avenir Book"/>
                <a:ea typeface="Avenir Book"/>
                <a:cs typeface="Avenir Book"/>
                <a:sym typeface="Avenir Book"/>
              </a:rPr>
              <a:t>Good for new teams to visualize Scrum</a:t>
            </a:r>
            <a:r>
              <a:rPr lang="en-US" sz="2400" b="0" i="0" dirty="0" smtClean="0">
                <a:effectLst/>
                <a:latin typeface="Avenir Book"/>
                <a:ea typeface="Avenir Book"/>
                <a:cs typeface="Avenir Book"/>
                <a:sym typeface="Avenir Book"/>
              </a:rPr>
              <a:t> – By having this tangible thing in front of them that they can touch, makes it easier for new Scrum teams to understand the process</a:t>
            </a:r>
          </a:p>
          <a:p>
            <a:pPr marL="0" marR="0" indent="0" algn="l" defTabSz="457200" eaLnBrk="1" fontAlgn="auto" latinLnBrk="0" hangingPunct="1">
              <a:lnSpc>
                <a:spcPct val="125000"/>
              </a:lnSpc>
              <a:spcBef>
                <a:spcPts val="0"/>
              </a:spcBef>
              <a:spcAft>
                <a:spcPts val="0"/>
              </a:spcAft>
              <a:buClrTx/>
              <a:buSzTx/>
              <a:buFontTx/>
              <a:buNone/>
              <a:tabLst/>
              <a:defRPr/>
            </a:pPr>
            <a:r>
              <a:rPr lang="en-US" sz="2400" b="1" i="0" dirty="0" smtClean="0">
                <a:effectLst/>
                <a:latin typeface="Avenir Book"/>
                <a:ea typeface="Avenir Book"/>
                <a:cs typeface="Avenir Book"/>
                <a:sym typeface="Avenir Book"/>
              </a:rPr>
              <a:t>Support full team commitment</a:t>
            </a:r>
            <a:r>
              <a:rPr lang="en-US" sz="2400" b="0" i="0" dirty="0" smtClean="0">
                <a:effectLst/>
                <a:latin typeface="Avenir Book"/>
                <a:ea typeface="Avenir Book"/>
                <a:cs typeface="Avenir Book"/>
                <a:sym typeface="Avenir Book"/>
              </a:rPr>
              <a:t> – Now the whole team sees all of the tasks daily and keeps them from just focusing on “their” tasks. When using task tracking tools it is too easy to just create a view of “my tasks” and then tune out the rest.</a:t>
            </a:r>
            <a:r>
              <a:rPr lang="en-US" dirty="0" smtClean="0">
                <a:solidFill>
                  <a:schemeClr val="bg1"/>
                </a:solidFill>
                <a:latin typeface="Bebas Neue" panose="020B0000000000000000" pitchFamily="34" charset="0"/>
              </a:rPr>
              <a:t> Triggering flow amongst different roles in a team.</a:t>
            </a:r>
            <a:endParaRPr lang="nl-NL" dirty="0" smtClean="0">
              <a:solidFill>
                <a:schemeClr val="bg1"/>
              </a:solidFill>
              <a:latin typeface="Bebas Neue" panose="020B0000000000000000" pitchFamily="34" charset="0"/>
            </a:endParaRPr>
          </a:p>
          <a:p>
            <a:endParaRPr lang="en-US" sz="2400" b="0" i="0" dirty="0" smtClean="0">
              <a:effectLst/>
              <a:latin typeface="Avenir Book"/>
              <a:ea typeface="Avenir Book"/>
              <a:cs typeface="Avenir Book"/>
              <a:sym typeface="Avenir Book"/>
            </a:endParaRPr>
          </a:p>
          <a:p>
            <a:endParaRPr lang="tr-TR" dirty="0"/>
          </a:p>
        </p:txBody>
      </p:sp>
    </p:spTree>
    <p:extLst>
      <p:ext uri="{BB962C8B-B14F-4D97-AF65-F5344CB8AC3E}">
        <p14:creationId xmlns:p14="http://schemas.microsoft.com/office/powerpoint/2010/main" val="4612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931721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73ED4473-59CE-4605-9DCC-250469738F7B}" type="slidenum">
              <a:rPr lang="en-US"/>
              <a:pPr/>
              <a:t>44</a:t>
            </a:fld>
            <a:endParaRPr lang="en-US"/>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pPr fontAlgn="base"/>
            <a:r>
              <a:rPr lang="en-US" sz="2400" b="1" i="0" dirty="0" smtClean="0">
                <a:effectLst/>
                <a:latin typeface="Avenir Book"/>
                <a:ea typeface="Avenir Book"/>
                <a:cs typeface="Avenir Book"/>
                <a:sym typeface="Avenir Book"/>
              </a:rPr>
              <a:t>Definition</a:t>
            </a:r>
          </a:p>
          <a:p>
            <a:pPr fontAlgn="base"/>
            <a:r>
              <a:rPr lang="en-US" sz="2400" b="0" i="0" dirty="0" smtClean="0">
                <a:effectLst/>
                <a:latin typeface="Avenir Book"/>
                <a:ea typeface="Avenir Book"/>
                <a:cs typeface="Avenir Book"/>
                <a:sym typeface="Avenir Book"/>
              </a:rPr>
              <a:t>In its most basic form, a task board can be drawn on a whiteboard or even a section of wall. Using electrical tape or a dry erase pen, the board is divided into three columns labeled "To Do", "In Progress" and "Done". Sticky notes or index cards, one for each task the team is working on, are placed in the columns reflecting the current status of the tasks.</a:t>
            </a:r>
          </a:p>
          <a:p>
            <a:pPr fontAlgn="base"/>
            <a:endParaRPr lang="en-US" sz="2400" b="0" i="0" dirty="0" smtClean="0">
              <a:effectLst/>
              <a:latin typeface="Avenir Book"/>
              <a:ea typeface="Avenir Book"/>
              <a:cs typeface="Avenir Book"/>
              <a:sym typeface="Avenir Book"/>
            </a:endParaRPr>
          </a:p>
          <a:p>
            <a:pPr fontAlgn="base"/>
            <a:r>
              <a:rPr lang="en-US" sz="2400" b="0" i="0" dirty="0" smtClean="0">
                <a:effectLst/>
                <a:latin typeface="Avenir Book"/>
                <a:ea typeface="Avenir Book"/>
                <a:cs typeface="Avenir Book"/>
                <a:sym typeface="Avenir Book"/>
              </a:rPr>
              <a:t>Many </a:t>
            </a:r>
            <a:r>
              <a:rPr lang="en-US" sz="2400" b="0" i="0" dirty="0" smtClean="0">
                <a:effectLst/>
                <a:latin typeface="Avenir Book"/>
                <a:ea typeface="Avenir Book"/>
                <a:cs typeface="Avenir Book"/>
                <a:sym typeface="Avenir Book"/>
                <a:hlinkClick r:id="rId3"/>
              </a:rPr>
              <a:t>variants</a:t>
            </a:r>
            <a:r>
              <a:rPr lang="en-US" sz="2400" b="0" i="0" dirty="0" smtClean="0">
                <a:effectLst/>
                <a:latin typeface="Avenir Book"/>
                <a:ea typeface="Avenir Book"/>
                <a:cs typeface="Avenir Book"/>
                <a:sym typeface="Avenir Book"/>
              </a:rPr>
              <a:t> exist. Different layouts can be used, for instance by rows instead of columns (although the latter is much more common). The number and headings of the columns can vary, further columns are often used for instance to represent an activity, such as "In Test".</a:t>
            </a:r>
          </a:p>
          <a:p>
            <a:pPr fontAlgn="base"/>
            <a:endParaRPr lang="en-US" sz="2400" b="0" i="0" dirty="0" smtClean="0">
              <a:effectLst/>
              <a:latin typeface="Avenir Book"/>
              <a:ea typeface="Avenir Book"/>
              <a:cs typeface="Avenir Book"/>
              <a:sym typeface="Avenir Book"/>
            </a:endParaRPr>
          </a:p>
          <a:p>
            <a:pPr fontAlgn="base"/>
            <a:r>
              <a:rPr lang="en-US" sz="2400" b="0" i="0" dirty="0" smtClean="0">
                <a:effectLst/>
                <a:latin typeface="Avenir Book"/>
                <a:ea typeface="Avenir Book"/>
                <a:cs typeface="Avenir Book"/>
                <a:sym typeface="Avenir Book"/>
              </a:rPr>
              <a:t>The task board is updated frequently, most commonly during the </a:t>
            </a:r>
            <a:r>
              <a:rPr lang="en-US" sz="2400" b="0" i="0" dirty="0" smtClean="0">
                <a:effectLst/>
                <a:latin typeface="Avenir Book"/>
                <a:ea typeface="Avenir Book"/>
                <a:cs typeface="Avenir Book"/>
                <a:sym typeface="Avenir Book"/>
                <a:hlinkClick r:id="rId4"/>
              </a:rPr>
              <a:t>daily meeting</a:t>
            </a:r>
            <a:r>
              <a:rPr lang="en-US" sz="2400" b="0" i="0" dirty="0" smtClean="0">
                <a:effectLst/>
                <a:latin typeface="Avenir Book"/>
                <a:ea typeface="Avenir Book"/>
                <a:cs typeface="Avenir Book"/>
                <a:sym typeface="Avenir Book"/>
              </a:rPr>
              <a:t>, based on the team's progress since the last update. The board is commonly "reset" at the beginning of each </a:t>
            </a:r>
            <a:r>
              <a:rPr lang="en-US" sz="2400" b="0" i="0" dirty="0" smtClean="0">
                <a:effectLst/>
                <a:latin typeface="Avenir Book"/>
                <a:ea typeface="Avenir Book"/>
                <a:cs typeface="Avenir Book"/>
                <a:sym typeface="Avenir Book"/>
                <a:hlinkClick r:id="rId5"/>
              </a:rPr>
              <a:t>iteration</a:t>
            </a:r>
            <a:r>
              <a:rPr lang="en-US" sz="2400" b="0" i="0" dirty="0" smtClean="0">
                <a:effectLst/>
                <a:latin typeface="Avenir Book"/>
                <a:ea typeface="Avenir Book"/>
                <a:cs typeface="Avenir Book"/>
                <a:sym typeface="Avenir Book"/>
              </a:rPr>
              <a:t> to reflect the iteration plan.</a:t>
            </a:r>
          </a:p>
          <a:p>
            <a:pPr fontAlgn="base"/>
            <a:endParaRPr lang="en-US" sz="2400" b="0" i="0" dirty="0" smtClean="0">
              <a:effectLst/>
              <a:latin typeface="Avenir Book"/>
              <a:ea typeface="Avenir Book"/>
              <a:cs typeface="Avenir Book"/>
              <a:sym typeface="Avenir Book"/>
            </a:endParaRPr>
          </a:p>
          <a:p>
            <a:pPr fontAlgn="base"/>
            <a:r>
              <a:rPr lang="en-US" sz="2400" b="0" i="0" dirty="0" smtClean="0">
                <a:effectLst/>
                <a:latin typeface="Avenir Book"/>
                <a:ea typeface="Avenir Book"/>
                <a:cs typeface="Avenir Book"/>
                <a:sym typeface="Avenir Book"/>
              </a:rPr>
              <a:t>When practicing </a:t>
            </a:r>
            <a:r>
              <a:rPr lang="en-US" sz="2400" b="0" i="0" u="none" strike="noStrike" dirty="0" smtClean="0">
                <a:effectLst/>
                <a:latin typeface="Avenir Book"/>
                <a:ea typeface="Avenir Book"/>
                <a:cs typeface="Avenir Book"/>
                <a:sym typeface="Avenir Book"/>
                <a:hlinkClick r:id="rId6"/>
              </a:rPr>
              <a:t>Scrum</a:t>
            </a:r>
            <a:r>
              <a:rPr lang="en-US" sz="2400" b="0" i="0" dirty="0" smtClean="0">
                <a:effectLst/>
                <a:latin typeface="Avenir Book"/>
                <a:ea typeface="Avenir Book"/>
                <a:cs typeface="Avenir Book"/>
                <a:sym typeface="Avenir Book"/>
              </a:rPr>
              <a:t>, we can make the sprint backlog visible by putting it on a</a:t>
            </a:r>
            <a:r>
              <a:rPr lang="en-US" sz="2400" b="1" i="0" dirty="0" smtClean="0">
                <a:effectLst/>
                <a:latin typeface="Avenir Book"/>
                <a:ea typeface="Avenir Book"/>
                <a:cs typeface="Avenir Book"/>
                <a:sym typeface="Avenir Book"/>
              </a:rPr>
              <a:t> </a:t>
            </a:r>
            <a:r>
              <a:rPr lang="en-US" sz="2400" b="0" i="0" dirty="0" smtClean="0">
                <a:effectLst/>
                <a:latin typeface="Avenir Book"/>
                <a:ea typeface="Avenir Book"/>
                <a:cs typeface="Avenir Book"/>
                <a:sym typeface="Avenir Book"/>
              </a:rPr>
              <a:t>Scrum task board. Team members update the task board continuously throughout the sprint; if someone thinks of a new task (“Test the </a:t>
            </a:r>
            <a:r>
              <a:rPr lang="en-US" sz="2400" b="0" i="0" dirty="0" err="1" smtClean="0">
                <a:effectLst/>
                <a:latin typeface="Avenir Book"/>
                <a:ea typeface="Avenir Book"/>
                <a:cs typeface="Avenir Book"/>
                <a:sym typeface="Avenir Book"/>
              </a:rPr>
              <a:t>snark</a:t>
            </a:r>
            <a:r>
              <a:rPr lang="en-US" sz="2400" b="0" i="0" dirty="0" smtClean="0">
                <a:effectLst/>
                <a:latin typeface="Avenir Book"/>
                <a:ea typeface="Avenir Book"/>
                <a:cs typeface="Avenir Book"/>
                <a:sym typeface="Avenir Book"/>
              </a:rPr>
              <a:t> code on Windows 8.1”), she writes a new card and puts it on the wall. Either during or before the daily scrum, estimates are changed (up or down), and cards are moved around the board.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dirty="0" smtClean="0">
                <a:effectLst/>
                <a:latin typeface="Avenir Book"/>
                <a:ea typeface="Avenir Book"/>
                <a:cs typeface="Avenir Book"/>
                <a:sym typeface="Avenir Book"/>
              </a:rPr>
              <a:t>Burn Down chart is a primary scrum metric used to track  implementation progress of agile project,</a:t>
            </a:r>
            <a:r>
              <a:rPr lang="en-US" sz="2400" b="0" i="0" baseline="0" dirty="0" smtClean="0">
                <a:effectLst/>
                <a:latin typeface="Avenir Book"/>
                <a:ea typeface="Avenir Book"/>
                <a:cs typeface="Avenir Book"/>
                <a:sym typeface="Avenir Book"/>
              </a:rPr>
              <a:t> </a:t>
            </a:r>
            <a:r>
              <a:rPr lang="en-US" sz="2400" b="0" i="0" dirty="0" smtClean="0">
                <a:effectLst/>
                <a:latin typeface="Avenir Book"/>
                <a:ea typeface="Avenir Book"/>
                <a:cs typeface="Avenir Book"/>
                <a:sym typeface="Avenir Book"/>
              </a:rPr>
              <a:t>a graphical representation of work left to do versus time.</a:t>
            </a:r>
          </a:p>
          <a:p>
            <a:endParaRPr lang="en-US" sz="2400" b="0" i="0" dirty="0" smtClean="0">
              <a:effectLst/>
              <a:latin typeface="Avenir Book"/>
              <a:ea typeface="Avenir Book"/>
              <a:cs typeface="Avenir Book"/>
              <a:sym typeface="Avenir Book"/>
            </a:endParaRPr>
          </a:p>
          <a:p>
            <a:r>
              <a:rPr lang="en-US" sz="2400" b="0" i="0" dirty="0" smtClean="0">
                <a:effectLst/>
                <a:latin typeface="Avenir Book"/>
                <a:ea typeface="Avenir Book"/>
                <a:cs typeface="Avenir Book"/>
                <a:sym typeface="Avenir Book"/>
              </a:rPr>
              <a:t>The burn down chart is simple to explain:</a:t>
            </a:r>
          </a:p>
          <a:p>
            <a:r>
              <a:rPr lang="en-US" sz="2400" b="0" i="0" dirty="0" smtClean="0">
                <a:effectLst/>
                <a:latin typeface="Avenir Book"/>
                <a:ea typeface="Avenir Book"/>
                <a:cs typeface="Avenir Book"/>
                <a:sym typeface="Avenir Book"/>
              </a:rPr>
              <a:t>X axis for </a:t>
            </a:r>
            <a:r>
              <a:rPr lang="en-US" sz="2400" b="1" i="0" dirty="0" smtClean="0">
                <a:effectLst/>
                <a:latin typeface="Avenir Book"/>
                <a:ea typeface="Avenir Book"/>
                <a:cs typeface="Avenir Book"/>
                <a:sym typeface="Avenir Book"/>
              </a:rPr>
              <a:t>days </a:t>
            </a:r>
            <a:r>
              <a:rPr lang="en-US" sz="2400" b="0" i="0" dirty="0" smtClean="0">
                <a:effectLst/>
                <a:latin typeface="Avenir Book"/>
                <a:ea typeface="Avenir Book"/>
                <a:cs typeface="Avenir Book"/>
                <a:sym typeface="Avenir Book"/>
              </a:rPr>
              <a:t>of the sprint</a:t>
            </a:r>
          </a:p>
          <a:p>
            <a:r>
              <a:rPr lang="en-US" sz="2400" b="0" i="0" dirty="0" smtClean="0">
                <a:effectLst/>
                <a:latin typeface="Avenir Book"/>
                <a:ea typeface="Avenir Book"/>
                <a:cs typeface="Avenir Book"/>
                <a:sym typeface="Avenir Book"/>
              </a:rPr>
              <a:t>Y axis for </a:t>
            </a:r>
            <a:r>
              <a:rPr lang="en-US" sz="2400" b="1" i="0" dirty="0" smtClean="0">
                <a:effectLst/>
                <a:latin typeface="Avenir Book"/>
                <a:ea typeface="Avenir Book"/>
                <a:cs typeface="Avenir Book"/>
                <a:sym typeface="Avenir Book"/>
              </a:rPr>
              <a:t>effort</a:t>
            </a:r>
            <a:r>
              <a:rPr lang="en-US" sz="2400" b="0" i="0" dirty="0" smtClean="0">
                <a:effectLst/>
                <a:latin typeface="Avenir Book"/>
                <a:ea typeface="Avenir Book"/>
                <a:cs typeface="Avenir Book"/>
                <a:sym typeface="Avenir Book"/>
              </a:rPr>
              <a:t> (story points or hours or days depending on what you prefer)</a:t>
            </a:r>
          </a:p>
          <a:p>
            <a:r>
              <a:rPr lang="en-US" sz="2400" b="0" i="0" dirty="0" smtClean="0">
                <a:effectLst/>
                <a:latin typeface="Avenir Book"/>
                <a:ea typeface="Avenir Book"/>
                <a:cs typeface="Avenir Book"/>
                <a:sym typeface="Avenir Book"/>
              </a:rPr>
              <a:t>Ideal line that </a:t>
            </a:r>
            <a:r>
              <a:rPr lang="en-US" sz="2400" b="1" i="0" dirty="0" smtClean="0">
                <a:effectLst/>
                <a:latin typeface="Avenir Book"/>
                <a:ea typeface="Avenir Book"/>
                <a:cs typeface="Avenir Book"/>
                <a:sym typeface="Avenir Book"/>
              </a:rPr>
              <a:t>visualize expected progress</a:t>
            </a:r>
            <a:endParaRPr lang="en-US" sz="2400" b="0" i="0" dirty="0" smtClean="0">
              <a:effectLst/>
              <a:latin typeface="Avenir Book"/>
              <a:ea typeface="Avenir Book"/>
              <a:cs typeface="Avenir Book"/>
              <a:sym typeface="Avenir Book"/>
            </a:endParaRPr>
          </a:p>
          <a:p>
            <a:r>
              <a:rPr lang="en-US" sz="2400" b="0" i="0" dirty="0" smtClean="0">
                <a:effectLst/>
                <a:latin typeface="Avenir Book"/>
                <a:ea typeface="Avenir Book"/>
                <a:cs typeface="Avenir Book"/>
                <a:sym typeface="Avenir Book"/>
              </a:rPr>
              <a:t>Real line </a:t>
            </a:r>
            <a:r>
              <a:rPr lang="en-US" sz="2400" b="1" i="0" dirty="0" smtClean="0">
                <a:effectLst/>
                <a:latin typeface="Avenir Book"/>
                <a:ea typeface="Avenir Book"/>
                <a:cs typeface="Avenir Book"/>
                <a:sym typeface="Avenir Book"/>
              </a:rPr>
              <a:t>visualizing the current progress</a:t>
            </a:r>
          </a:p>
          <a:p>
            <a:endParaRPr lang="en-US" sz="2400" b="1" i="0" dirty="0" smtClean="0">
              <a:effectLst/>
              <a:latin typeface="Avenir Book"/>
              <a:ea typeface="Avenir Book"/>
              <a:cs typeface="Avenir Book"/>
              <a:sym typeface="Avenir Book"/>
            </a:endParaRPr>
          </a:p>
          <a:p>
            <a:r>
              <a:rPr lang="en-US" sz="2400" b="0" i="0" dirty="0" smtClean="0">
                <a:effectLst/>
                <a:latin typeface="Avenir Book"/>
                <a:ea typeface="Avenir Book"/>
                <a:cs typeface="Avenir Book"/>
                <a:sym typeface="Avenir Book"/>
              </a:rPr>
              <a:t>Reading and understanding</a:t>
            </a:r>
            <a:r>
              <a:rPr lang="en-US" sz="2400" b="0" i="0" baseline="0" dirty="0" smtClean="0">
                <a:effectLst/>
                <a:latin typeface="Avenir Book"/>
                <a:ea typeface="Avenir Book"/>
                <a:cs typeface="Avenir Book"/>
                <a:sym typeface="Avenir Book"/>
              </a:rPr>
              <a:t> different </a:t>
            </a:r>
            <a:r>
              <a:rPr lang="en-US" sz="2400" b="0" i="0" baseline="0" dirty="0" err="1" smtClean="0">
                <a:effectLst/>
                <a:latin typeface="Avenir Book"/>
                <a:ea typeface="Avenir Book"/>
                <a:cs typeface="Avenir Book"/>
                <a:sym typeface="Avenir Book"/>
              </a:rPr>
              <a:t>burndown</a:t>
            </a:r>
            <a:r>
              <a:rPr lang="en-US" sz="2400" b="0" i="0" baseline="0" dirty="0" smtClean="0">
                <a:effectLst/>
                <a:latin typeface="Avenir Book"/>
                <a:ea typeface="Avenir Book"/>
                <a:cs typeface="Avenir Book"/>
                <a:sym typeface="Avenir Book"/>
              </a:rPr>
              <a:t> charts</a:t>
            </a:r>
          </a:p>
          <a:p>
            <a:r>
              <a:rPr lang="en-US" sz="2400" b="0" i="0" dirty="0" smtClean="0">
                <a:effectLst/>
                <a:latin typeface="Avenir Book"/>
                <a:ea typeface="Avenir Book"/>
                <a:cs typeface="Avenir Book"/>
                <a:sym typeface="Avenir Book"/>
              </a:rPr>
              <a:t>http://www.scrumdesk.com/is-it-your-burn-down-chart/</a:t>
            </a:r>
          </a:p>
          <a:p>
            <a:endParaRPr lang="en-US" sz="2400" b="0" i="0" dirty="0" smtClean="0">
              <a:effectLst/>
              <a:latin typeface="Avenir Book"/>
              <a:ea typeface="Avenir Book"/>
              <a:cs typeface="Avenir Book"/>
              <a:sym typeface="Avenir Book"/>
            </a:endParaRPr>
          </a:p>
          <a:p>
            <a:endParaRPr lang="tr-TR" dirty="0"/>
          </a:p>
        </p:txBody>
      </p:sp>
    </p:spTree>
    <p:extLst>
      <p:ext uri="{BB962C8B-B14F-4D97-AF65-F5344CB8AC3E}">
        <p14:creationId xmlns:p14="http://schemas.microsoft.com/office/powerpoint/2010/main" val="1609130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i="0" dirty="0" smtClean="0">
                <a:effectLst/>
                <a:latin typeface="Avenir Book"/>
                <a:ea typeface="Avenir Book"/>
                <a:cs typeface="Avenir Book"/>
                <a:sym typeface="Avenir Book"/>
              </a:rPr>
              <a:t>Single planning and tracking tool for the team </a:t>
            </a:r>
          </a:p>
          <a:p>
            <a:r>
              <a:rPr lang="en-US" sz="2400" b="0" i="0" dirty="0" smtClean="0">
                <a:effectLst/>
                <a:latin typeface="Avenir Book"/>
                <a:ea typeface="Avenir Book"/>
                <a:cs typeface="Avenir Book"/>
                <a:sym typeface="Avenir Book"/>
              </a:rPr>
              <a:t>The team comes up with a tasks breakdown, the team updates estimated effort, and the team also updates effort remaining. This empowers the team to own the plan. The entire team drives planning and tracking using the burn-down tool, which is the biggest advantage of using it.   </a:t>
            </a:r>
          </a:p>
          <a:p>
            <a:r>
              <a:rPr lang="en-US" sz="2400" b="1" i="0" dirty="0" smtClean="0">
                <a:effectLst/>
                <a:latin typeface="Avenir Book"/>
                <a:ea typeface="Avenir Book"/>
                <a:cs typeface="Avenir Book"/>
                <a:sym typeface="Avenir Book"/>
              </a:rPr>
              <a:t>Scope management: </a:t>
            </a:r>
            <a:r>
              <a:rPr lang="en-US" sz="2400" b="0" i="0" dirty="0" smtClean="0">
                <a:effectLst/>
                <a:latin typeface="Avenir Book"/>
                <a:ea typeface="Avenir Book"/>
                <a:cs typeface="Avenir Book"/>
                <a:sym typeface="Avenir Book"/>
              </a:rPr>
              <a:t>Tasks represent the overall scope of the sprint. Anything that is not part of the task list is out of scope for the sprint.   </a:t>
            </a:r>
          </a:p>
          <a:p>
            <a:r>
              <a:rPr lang="en-US" sz="2400" b="1" i="0" dirty="0" smtClean="0">
                <a:effectLst/>
                <a:latin typeface="Avenir Book"/>
                <a:ea typeface="Avenir Book"/>
                <a:cs typeface="Avenir Book"/>
                <a:sym typeface="Avenir Book"/>
              </a:rPr>
              <a:t>Schedule management: </a:t>
            </a:r>
            <a:r>
              <a:rPr lang="en-US" sz="2400" b="0" i="0" dirty="0" smtClean="0">
                <a:effectLst/>
                <a:latin typeface="Avenir Book"/>
                <a:ea typeface="Avenir Book"/>
                <a:cs typeface="Avenir Book"/>
                <a:sym typeface="Avenir Book"/>
              </a:rPr>
              <a:t>The team plans what it has to accomplish in a sprint and updates the task list. As it updates daily effort details, the team knows whether it is on track to meet the commitment or not.   </a:t>
            </a:r>
          </a:p>
          <a:p>
            <a:endParaRPr lang="en-US" sz="2400" b="0" i="0" dirty="0" smtClean="0">
              <a:effectLst/>
              <a:latin typeface="Avenir Book"/>
              <a:ea typeface="Avenir Book"/>
              <a:cs typeface="Avenir Book"/>
              <a:sym typeface="Avenir Book"/>
            </a:endParaRPr>
          </a:p>
          <a:p>
            <a:r>
              <a:rPr lang="en-US" sz="2400" b="1" i="0" dirty="0" smtClean="0">
                <a:effectLst/>
                <a:latin typeface="Avenir Book"/>
                <a:ea typeface="Avenir Book"/>
                <a:cs typeface="Avenir Book"/>
                <a:sym typeface="Avenir Book"/>
              </a:rPr>
              <a:t>Risk mitigation by daily visibility </a:t>
            </a:r>
          </a:p>
          <a:p>
            <a:r>
              <a:rPr lang="en-US" sz="2400" b="0" i="0" dirty="0" smtClean="0">
                <a:effectLst/>
                <a:latin typeface="Avenir Book"/>
                <a:ea typeface="Avenir Book"/>
                <a:cs typeface="Avenir Book"/>
                <a:sym typeface="Avenir Book"/>
              </a:rPr>
              <a:t>Schedule overrun and cost overrun are two important metrics that get tracked in traditional project management. Mostly they're tracked on a weekly basis. The burn-down chart, on the other hand, provides daily feedback on effort and schedule, thereby mitigating the risks and raising alarms as soon as something goes wrong. For example, if actual progress line (the blue line) goes flat and hovers high above ideal line (the red line), the team knows it is in trouble. Mitigations can be planned right then, rather than waiting till the end.   Communication tool for customer and other stakeholders </a:t>
            </a:r>
          </a:p>
          <a:p>
            <a:endParaRPr lang="en-US" sz="2400" b="0" i="0" dirty="0" smtClean="0">
              <a:effectLst/>
              <a:latin typeface="Avenir Book"/>
              <a:ea typeface="Avenir Book"/>
              <a:cs typeface="Avenir Book"/>
              <a:sym typeface="Avenir Book"/>
            </a:endParaRPr>
          </a:p>
          <a:p>
            <a:r>
              <a:rPr lang="en-US" sz="2400" b="1" i="0" dirty="0" smtClean="0">
                <a:effectLst/>
                <a:latin typeface="Avenir Book"/>
                <a:ea typeface="Avenir Book"/>
                <a:cs typeface="Avenir Book"/>
                <a:sym typeface="Avenir Book"/>
              </a:rPr>
              <a:t>Burn-down charts are an effective communication tool for customer and stakeholders. </a:t>
            </a:r>
          </a:p>
          <a:p>
            <a:r>
              <a:rPr lang="en-US" sz="2400" b="0" i="0" dirty="0" smtClean="0">
                <a:effectLst/>
                <a:latin typeface="Avenir Book"/>
                <a:ea typeface="Avenir Book"/>
                <a:cs typeface="Avenir Book"/>
                <a:sym typeface="Avenir Book"/>
              </a:rPr>
              <a:t>This can be printed and placed in an Agile room or shared with relevant stakeholders every day. This provides visibility of project progress on a daily basis. In the absence of an online tool, burn-down can be physically represented using a whiteboard/chart paper and placed in the team area.   </a:t>
            </a:r>
          </a:p>
          <a:p>
            <a:endParaRPr lang="en-US" sz="2400" b="0" i="0" dirty="0" smtClean="0">
              <a:effectLst/>
              <a:latin typeface="Avenir Book"/>
              <a:ea typeface="Avenir Book"/>
              <a:cs typeface="Avenir Book"/>
              <a:sym typeface="Avenir Book"/>
            </a:endParaRPr>
          </a:p>
          <a:p>
            <a:r>
              <a:rPr lang="en-US" sz="2400" b="1" i="0" dirty="0" smtClean="0">
                <a:effectLst/>
                <a:latin typeface="Avenir Book"/>
                <a:ea typeface="Avenir Book"/>
                <a:cs typeface="Avenir Book"/>
                <a:sym typeface="Avenir Book"/>
              </a:rPr>
              <a:t>Placeholder to track retrospective action items</a:t>
            </a:r>
          </a:p>
          <a:p>
            <a:r>
              <a:rPr lang="en-US" sz="2400" b="0" i="0" dirty="0" smtClean="0">
                <a:effectLst/>
                <a:latin typeface="Avenir Book"/>
                <a:ea typeface="Avenir Book"/>
                <a:cs typeface="Avenir Book"/>
                <a:sym typeface="Avenir Book"/>
              </a:rPr>
              <a:t> It's a good practice to include retrospective action items from the previous sprint as "nonfunctional requirements" in the task breakdown for the current sprint. This way, the team keeps a focus on those action items, and they are also tracked as the sprint progresses. </a:t>
            </a:r>
            <a:endParaRPr lang="tr-TR" dirty="0"/>
          </a:p>
        </p:txBody>
      </p:sp>
    </p:spTree>
    <p:extLst>
      <p:ext uri="{BB962C8B-B14F-4D97-AF65-F5344CB8AC3E}">
        <p14:creationId xmlns:p14="http://schemas.microsoft.com/office/powerpoint/2010/main" val="1609130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FCAF8D7F-AAD3-42D9-89FC-F559E4F54807}" type="slidenum">
              <a:rPr lang="en-US"/>
              <a:pPr eaLnBrk="1" hangingPunct="1"/>
              <a:t>47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3730552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42DB5BA7-50F1-4049-A1AB-0B72D4DD7206}" type="slidenum">
              <a:rPr lang="en-US"/>
              <a:pPr eaLnBrk="1" hangingPunct="1"/>
              <a:t>49</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FDCB20FF-89EE-437E-A1E7-F719B50EB1A3}" type="slidenum">
              <a:rPr lang="en-US"/>
              <a:pPr eaLnBrk="1" hangingPunct="1"/>
              <a:t>50</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DB87D218-91B1-4967-A1BE-FF5B923B750F}" type="slidenum">
              <a:rPr lang="en-US"/>
              <a:pPr eaLnBrk="1" hangingPunct="1"/>
              <a:t>51</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40377C21-73AE-43A2-9D51-70A786659C89}" type="slidenum">
              <a:rPr lang="en-US"/>
              <a:pPr eaLnBrk="1" hangingPunct="1"/>
              <a:t>52</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84613" y="8685213"/>
            <a:ext cx="2971800" cy="457200"/>
          </a:xfrm>
          <a:prstGeom prst="rect">
            <a:avLst/>
          </a:prstGeom>
          <a:noFill/>
        </p:spPr>
        <p:txBody>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fld id="{2F0D8DFF-D071-4FF9-B0A4-E60A9A4BE036}" type="slidenum">
              <a:rPr lang="en-US"/>
              <a:pPr eaLnBrk="1" hangingPunct="1"/>
              <a:t>53</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tr-T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2400" b="0" i="0" dirty="0" err="1" smtClean="0">
                <a:effectLst/>
                <a:latin typeface="Avenir Book"/>
                <a:ea typeface="Avenir Book"/>
                <a:cs typeface="Avenir Book"/>
                <a:sym typeface="Avenir Book"/>
              </a:rPr>
              <a:t>There</a:t>
            </a:r>
            <a:r>
              <a:rPr lang="tr-TR" sz="2400" b="0" i="0" dirty="0" smtClean="0">
                <a:effectLst/>
                <a:latin typeface="Avenir Book"/>
                <a:ea typeface="Avenir Book"/>
                <a:cs typeface="Avenir Book"/>
                <a:sym typeface="Avenir Book"/>
              </a:rPr>
              <a:t> </a:t>
            </a:r>
            <a:r>
              <a:rPr lang="tr-TR" sz="2400" b="0" i="0" dirty="0" err="1" smtClean="0">
                <a:effectLst/>
                <a:latin typeface="Avenir Book"/>
                <a:ea typeface="Avenir Book"/>
                <a:cs typeface="Avenir Book"/>
                <a:sym typeface="Avenir Book"/>
              </a:rPr>
              <a:t>are</a:t>
            </a:r>
            <a:r>
              <a:rPr lang="tr-TR" sz="2400" b="0" i="0" dirty="0" smtClean="0">
                <a:effectLst/>
                <a:latin typeface="Avenir Book"/>
                <a:ea typeface="Avenir Book"/>
                <a:cs typeface="Avenir Book"/>
                <a:sym typeface="Avenir Book"/>
              </a:rPr>
              <a:t> 4 </a:t>
            </a:r>
            <a:r>
              <a:rPr lang="tr-TR" sz="2400" b="0" i="0" dirty="0" err="1" smtClean="0">
                <a:effectLst/>
                <a:latin typeface="Avenir Book"/>
                <a:ea typeface="Avenir Book"/>
                <a:cs typeface="Avenir Book"/>
                <a:sym typeface="Avenir Book"/>
              </a:rPr>
              <a:t>values</a:t>
            </a:r>
            <a:r>
              <a:rPr lang="tr-TR" sz="2400" b="0" i="0" baseline="0" dirty="0" smtClean="0">
                <a:effectLst/>
                <a:latin typeface="Avenir Book"/>
                <a:ea typeface="Avenir Book"/>
                <a:cs typeface="Avenir Book"/>
                <a:sym typeface="Avenir Book"/>
              </a:rPr>
              <a:t> </a:t>
            </a:r>
            <a:r>
              <a:rPr lang="tr-TR" sz="2400" b="0" i="0" dirty="0" smtClean="0">
                <a:effectLst/>
                <a:latin typeface="Avenir Book"/>
                <a:ea typeface="Avenir Book"/>
                <a:cs typeface="Avenir Book"/>
                <a:sym typeface="Avenir Book"/>
              </a:rPr>
              <a:t>in manifesto : </a:t>
            </a:r>
          </a:p>
          <a:p>
            <a:r>
              <a:rPr lang="tr-TR" sz="2400" b="0" i="0" dirty="0" smtClean="0">
                <a:effectLst/>
                <a:latin typeface="Avenir Book"/>
                <a:ea typeface="Avenir Book"/>
                <a:cs typeface="Avenir Book"/>
                <a:sym typeface="Avenir Book"/>
              </a:rPr>
              <a:t>İt </a:t>
            </a:r>
            <a:r>
              <a:rPr lang="tr-TR" sz="2400" b="0" i="0" dirty="0" err="1" smtClean="0">
                <a:effectLst/>
                <a:latin typeface="Avenir Book"/>
                <a:ea typeface="Avenir Book"/>
                <a:cs typeface="Avenir Book"/>
                <a:sym typeface="Avenir Book"/>
              </a:rPr>
              <a:t>says</a:t>
            </a:r>
            <a:r>
              <a:rPr lang="tr-TR" sz="2400" b="0" i="0" dirty="0" smtClean="0">
                <a:effectLst/>
                <a:latin typeface="Avenir Book"/>
                <a:ea typeface="Avenir Book"/>
                <a:cs typeface="Avenir Book"/>
                <a:sym typeface="Avenir Book"/>
              </a:rPr>
              <a:t> </a:t>
            </a:r>
            <a:r>
              <a:rPr lang="tr-TR" sz="2400" b="0" i="0" dirty="0" err="1" smtClean="0">
                <a:effectLst/>
                <a:latin typeface="Avenir Book"/>
                <a:ea typeface="Avenir Book"/>
                <a:cs typeface="Avenir Book"/>
                <a:sym typeface="Avenir Book"/>
              </a:rPr>
              <a:t>that</a:t>
            </a:r>
            <a:r>
              <a:rPr lang="tr-TR" sz="2400" b="0" i="0" dirty="0" smtClean="0">
                <a:effectLst/>
                <a:latin typeface="Avenir Book"/>
                <a:ea typeface="Avenir Book"/>
                <a:cs typeface="Avenir Book"/>
                <a:sym typeface="Avenir Book"/>
              </a:rPr>
              <a:t> in </a:t>
            </a:r>
            <a:r>
              <a:rPr lang="tr-TR" sz="2400" b="0" i="0" dirty="0" err="1" smtClean="0">
                <a:effectLst/>
                <a:latin typeface="Avenir Book"/>
                <a:ea typeface="Avenir Book"/>
                <a:cs typeface="Avenir Book"/>
                <a:sym typeface="Avenir Book"/>
              </a:rPr>
              <a:t>agile</a:t>
            </a:r>
            <a:r>
              <a:rPr lang="tr-TR" sz="2400" b="0" i="0" baseline="0" dirty="0" smtClean="0">
                <a:effectLst/>
                <a:latin typeface="Avenir Book"/>
                <a:ea typeface="Avenir Book"/>
                <a:cs typeface="Avenir Book"/>
                <a:sym typeface="Avenir Book"/>
              </a:rPr>
              <a:t> </a:t>
            </a:r>
            <a:r>
              <a:rPr lang="tr-TR" sz="2400" b="0" i="0" baseline="0" dirty="0" err="1" smtClean="0">
                <a:effectLst/>
                <a:latin typeface="Avenir Book"/>
                <a:ea typeface="Avenir Book"/>
                <a:cs typeface="Avenir Book"/>
                <a:sym typeface="Avenir Book"/>
              </a:rPr>
              <a:t>methodology</a:t>
            </a:r>
            <a:r>
              <a:rPr lang="tr-TR" sz="2400" b="0" i="0" baseline="0" dirty="0" smtClean="0">
                <a:effectLst/>
                <a:latin typeface="Avenir Book"/>
                <a:ea typeface="Avenir Book"/>
                <a:cs typeface="Avenir Book"/>
                <a:sym typeface="Avenir Book"/>
              </a:rPr>
              <a:t> : </a:t>
            </a:r>
            <a:endParaRPr lang="tr-TR" sz="2400" b="0" i="0" dirty="0" smtClean="0">
              <a:effectLst/>
              <a:latin typeface="Avenir Book"/>
              <a:ea typeface="Avenir Book"/>
              <a:cs typeface="Avenir Book"/>
              <a:sym typeface="Avenir Book"/>
            </a:endParaRPr>
          </a:p>
          <a:p>
            <a:r>
              <a:rPr lang="en-US" sz="2400" b="0" i="0" dirty="0" smtClean="0">
                <a:effectLst/>
                <a:latin typeface="Avenir Book"/>
                <a:ea typeface="Avenir Book"/>
                <a:cs typeface="Avenir Book"/>
                <a:sym typeface="Avenir Book"/>
              </a:rPr>
              <a:t>– Individuals and interactions over processes and tools</a:t>
            </a:r>
            <a:r>
              <a:rPr lang="en-US" dirty="0" smtClean="0"/>
              <a:t/>
            </a:r>
            <a:br>
              <a:rPr lang="en-US" dirty="0" smtClean="0"/>
            </a:br>
            <a:r>
              <a:rPr lang="en-US" sz="2400" b="0" i="0" dirty="0" smtClean="0">
                <a:effectLst/>
                <a:latin typeface="Avenir Book"/>
                <a:ea typeface="Avenir Book"/>
                <a:cs typeface="Avenir Book"/>
                <a:sym typeface="Avenir Book"/>
              </a:rPr>
              <a:t>– Working software over comprehensive documentation</a:t>
            </a:r>
            <a:r>
              <a:rPr lang="en-US" dirty="0" smtClean="0"/>
              <a:t/>
            </a:r>
            <a:br>
              <a:rPr lang="en-US" dirty="0" smtClean="0"/>
            </a:br>
            <a:r>
              <a:rPr lang="en-US" sz="2400" b="0" i="0" dirty="0" smtClean="0">
                <a:effectLst/>
                <a:latin typeface="Avenir Book"/>
                <a:ea typeface="Avenir Book"/>
                <a:cs typeface="Avenir Book"/>
                <a:sym typeface="Avenir Book"/>
              </a:rPr>
              <a:t>– Customer collaboration over contract negotiation</a:t>
            </a:r>
            <a:r>
              <a:rPr lang="en-US" dirty="0" smtClean="0"/>
              <a:t/>
            </a:r>
            <a:br>
              <a:rPr lang="en-US" dirty="0" smtClean="0"/>
            </a:br>
            <a:r>
              <a:rPr lang="en-US" sz="2400" b="0" i="0" dirty="0" smtClean="0">
                <a:effectLst/>
                <a:latin typeface="Avenir Book"/>
                <a:ea typeface="Avenir Book"/>
                <a:cs typeface="Avenir Book"/>
                <a:sym typeface="Avenir Book"/>
              </a:rPr>
              <a:t>– Responding to change over following a plan</a:t>
            </a:r>
            <a:endParaRPr lang="tr-TR" sz="2400" b="0" i="0" dirty="0" smtClean="0">
              <a:effectLst/>
              <a:latin typeface="Avenir Book"/>
              <a:ea typeface="Avenir Book"/>
              <a:cs typeface="Avenir Book"/>
              <a:sym typeface="Avenir Book"/>
            </a:endParaRPr>
          </a:p>
          <a:p>
            <a:endParaRPr lang="tr-TR" dirty="0"/>
          </a:p>
        </p:txBody>
      </p:sp>
    </p:spTree>
    <p:extLst>
      <p:ext uri="{BB962C8B-B14F-4D97-AF65-F5344CB8AC3E}">
        <p14:creationId xmlns:p14="http://schemas.microsoft.com/office/powerpoint/2010/main" val="703141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4009623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92350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043432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dirty="0" smtClean="0">
                <a:effectLst/>
                <a:latin typeface="Avenir Book"/>
                <a:ea typeface="Avenir Book"/>
                <a:cs typeface="Avenir Book"/>
                <a:sym typeface="Avenir Book"/>
              </a:rPr>
              <a:t>Having some sort of visual indicator of the action items, along with the people responsible for them, always helps the team stay focused. Generally we tend to forget the action items that are derived from the retrospective. So before starting the retrospective, it's important to revisit the previous retrospective's action items and see how many of them are still pending. </a:t>
            </a:r>
          </a:p>
          <a:p>
            <a:endParaRPr lang="tr-TR" dirty="0"/>
          </a:p>
        </p:txBody>
      </p:sp>
    </p:spTree>
    <p:extLst>
      <p:ext uri="{BB962C8B-B14F-4D97-AF65-F5344CB8AC3E}">
        <p14:creationId xmlns:p14="http://schemas.microsoft.com/office/powerpoint/2010/main" val="8419320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4790625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034807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3184627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947188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5190513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982570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a </a:t>
            </a:r>
          </a:p>
          <a:p>
            <a:r>
              <a:rPr lang="en-US" sz="2400" b="0" i="0" dirty="0" smtClean="0">
                <a:effectLst/>
                <a:latin typeface="Avenir Book"/>
                <a:ea typeface="Avenir Book"/>
                <a:cs typeface="Avenir Book"/>
                <a:sym typeface="Avenir Book"/>
              </a:rPr>
              <a:t>1. Our highest priority is to satisfy the customer through early and continuous delivery of valuable software.</a:t>
            </a:r>
            <a:r>
              <a:rPr lang="en-US" dirty="0" smtClean="0"/>
              <a:t/>
            </a:r>
            <a:br>
              <a:rPr lang="en-US" dirty="0" smtClean="0"/>
            </a:br>
            <a:r>
              <a:rPr lang="en-US" sz="2400" b="0" i="0" dirty="0" smtClean="0">
                <a:effectLst/>
                <a:latin typeface="Avenir Book"/>
                <a:ea typeface="Avenir Book"/>
                <a:cs typeface="Avenir Book"/>
                <a:sym typeface="Avenir Book"/>
              </a:rPr>
              <a:t>2. Welcome changing requirements, even late in development. Agile processes harness change for the customer’</a:t>
            </a:r>
            <a:r>
              <a:rPr lang="en-US" dirty="0" smtClean="0"/>
              <a:t/>
            </a:r>
            <a:br>
              <a:rPr lang="en-US" dirty="0" smtClean="0"/>
            </a:br>
            <a:r>
              <a:rPr lang="en-US" sz="2400" b="0" i="0" dirty="0" smtClean="0">
                <a:effectLst/>
                <a:latin typeface="Avenir Book"/>
                <a:ea typeface="Avenir Book"/>
                <a:cs typeface="Avenir Book"/>
                <a:sym typeface="Avenir Book"/>
              </a:rPr>
              <a:t>competitive advantage.</a:t>
            </a:r>
            <a:r>
              <a:rPr lang="en-US" dirty="0" smtClean="0"/>
              <a:t/>
            </a:r>
            <a:br>
              <a:rPr lang="en-US" dirty="0" smtClean="0"/>
            </a:br>
            <a:r>
              <a:rPr lang="en-US" sz="2400" b="0" i="0" dirty="0" smtClean="0">
                <a:effectLst/>
                <a:latin typeface="Avenir Book"/>
                <a:ea typeface="Avenir Book"/>
                <a:cs typeface="Avenir Book"/>
                <a:sym typeface="Avenir Book"/>
              </a:rPr>
              <a:t>3. Deliver working software frequently, from a couple of weeks to a couple of months, with a preference to the shorter</a:t>
            </a:r>
            <a:r>
              <a:rPr lang="en-US" dirty="0" smtClean="0"/>
              <a:t/>
            </a:r>
            <a:br>
              <a:rPr lang="en-US" dirty="0" smtClean="0"/>
            </a:br>
            <a:r>
              <a:rPr lang="en-US" sz="2400" b="0" i="0" dirty="0" smtClean="0">
                <a:effectLst/>
                <a:latin typeface="Avenir Book"/>
                <a:ea typeface="Avenir Book"/>
                <a:cs typeface="Avenir Book"/>
                <a:sym typeface="Avenir Book"/>
              </a:rPr>
              <a:t>timescale.</a:t>
            </a:r>
            <a:r>
              <a:rPr lang="en-US" dirty="0" smtClean="0"/>
              <a:t/>
            </a:r>
            <a:br>
              <a:rPr lang="en-US" dirty="0" smtClean="0"/>
            </a:br>
            <a:r>
              <a:rPr lang="en-US" sz="2400" b="0" i="0" dirty="0" smtClean="0">
                <a:effectLst/>
                <a:latin typeface="Avenir Book"/>
                <a:ea typeface="Avenir Book"/>
                <a:cs typeface="Avenir Book"/>
                <a:sym typeface="Avenir Book"/>
              </a:rPr>
              <a:t>4. Business people and developers must work together daily throughout the project.</a:t>
            </a:r>
            <a:r>
              <a:rPr lang="en-US" dirty="0" smtClean="0"/>
              <a:t/>
            </a:r>
            <a:br>
              <a:rPr lang="en-US" dirty="0" smtClean="0"/>
            </a:br>
            <a:r>
              <a:rPr lang="en-US" sz="2400" b="0" i="0" dirty="0" smtClean="0">
                <a:effectLst/>
                <a:latin typeface="Avenir Book"/>
                <a:ea typeface="Avenir Book"/>
                <a:cs typeface="Avenir Book"/>
                <a:sym typeface="Avenir Book"/>
              </a:rPr>
              <a:t>5. Build projects around motivated individuals. Give them the environment and support they need, and trust them to get the</a:t>
            </a:r>
            <a:r>
              <a:rPr lang="en-US" dirty="0" smtClean="0"/>
              <a:t/>
            </a:r>
            <a:br>
              <a:rPr lang="en-US" dirty="0" smtClean="0"/>
            </a:br>
            <a:r>
              <a:rPr lang="en-US" sz="2400" b="0" i="0" dirty="0" smtClean="0">
                <a:effectLst/>
                <a:latin typeface="Avenir Book"/>
                <a:ea typeface="Avenir Book"/>
                <a:cs typeface="Avenir Book"/>
                <a:sym typeface="Avenir Book"/>
              </a:rPr>
              <a:t>job done.</a:t>
            </a:r>
            <a:r>
              <a:rPr lang="en-US" dirty="0" smtClean="0"/>
              <a:t/>
            </a:r>
            <a:br>
              <a:rPr lang="en-US" dirty="0" smtClean="0"/>
            </a:br>
            <a:r>
              <a:rPr lang="en-US" sz="2400" b="0" i="0" dirty="0" smtClean="0">
                <a:effectLst/>
                <a:latin typeface="Avenir Book"/>
                <a:ea typeface="Avenir Book"/>
                <a:cs typeface="Avenir Book"/>
                <a:sym typeface="Avenir Book"/>
              </a:rPr>
              <a:t>6. The most efficient and effective method of conveying information to and within a development team is face-to-face</a:t>
            </a:r>
            <a:r>
              <a:rPr lang="en-US" dirty="0" smtClean="0"/>
              <a:t/>
            </a:r>
            <a:br>
              <a:rPr lang="en-US" dirty="0" smtClean="0"/>
            </a:br>
            <a:r>
              <a:rPr lang="en-US" sz="2400" b="0" i="0" dirty="0" smtClean="0">
                <a:effectLst/>
                <a:latin typeface="Avenir Book"/>
                <a:ea typeface="Avenir Book"/>
                <a:cs typeface="Avenir Book"/>
                <a:sym typeface="Avenir Book"/>
              </a:rPr>
              <a:t>conversation.</a:t>
            </a:r>
            <a:r>
              <a:rPr lang="en-US" dirty="0" smtClean="0"/>
              <a:t/>
            </a:r>
            <a:br>
              <a:rPr lang="en-US" dirty="0" smtClean="0"/>
            </a:br>
            <a:r>
              <a:rPr lang="en-US" sz="2400" b="0" i="0" dirty="0" smtClean="0">
                <a:effectLst/>
                <a:latin typeface="Avenir Book"/>
                <a:ea typeface="Avenir Book"/>
                <a:cs typeface="Avenir Book"/>
                <a:sym typeface="Avenir Book"/>
              </a:rPr>
              <a:t>7. Working software is the primary measure of progress.</a:t>
            </a:r>
            <a:r>
              <a:rPr lang="en-US" dirty="0" smtClean="0"/>
              <a:t/>
            </a:r>
            <a:br>
              <a:rPr lang="en-US" dirty="0" smtClean="0"/>
            </a:br>
            <a:r>
              <a:rPr lang="en-US" sz="2400" b="0" i="0" dirty="0" smtClean="0">
                <a:effectLst/>
                <a:latin typeface="Avenir Book"/>
                <a:ea typeface="Avenir Book"/>
                <a:cs typeface="Avenir Book"/>
                <a:sym typeface="Avenir Book"/>
              </a:rPr>
              <a:t>8. Agile processes promote sustainable development. The sponsors, developers, and users should be able to maintain a</a:t>
            </a:r>
            <a:r>
              <a:rPr lang="en-US" dirty="0" smtClean="0"/>
              <a:t/>
            </a:r>
            <a:br>
              <a:rPr lang="en-US" dirty="0" smtClean="0"/>
            </a:br>
            <a:r>
              <a:rPr lang="en-US" sz="2400" b="0" i="0" dirty="0" smtClean="0">
                <a:effectLst/>
                <a:latin typeface="Avenir Book"/>
                <a:ea typeface="Avenir Book"/>
                <a:cs typeface="Avenir Book"/>
                <a:sym typeface="Avenir Book"/>
              </a:rPr>
              <a:t>constant pace indefinitely.</a:t>
            </a:r>
            <a:r>
              <a:rPr lang="en-US" dirty="0" smtClean="0"/>
              <a:t/>
            </a:r>
            <a:br>
              <a:rPr lang="en-US" dirty="0" smtClean="0"/>
            </a:br>
            <a:r>
              <a:rPr lang="en-US" sz="2400" b="0" i="0" dirty="0" smtClean="0">
                <a:effectLst/>
                <a:latin typeface="Avenir Book"/>
                <a:ea typeface="Avenir Book"/>
                <a:cs typeface="Avenir Book"/>
                <a:sym typeface="Avenir Book"/>
              </a:rPr>
              <a:t>9. Continuous attention to technical excellence and good design enhances agility.</a:t>
            </a:r>
            <a:r>
              <a:rPr lang="en-US" dirty="0" smtClean="0"/>
              <a:t/>
            </a:r>
            <a:br>
              <a:rPr lang="en-US" dirty="0" smtClean="0"/>
            </a:br>
            <a:r>
              <a:rPr lang="en-US" sz="2400" b="0" i="0" dirty="0" smtClean="0">
                <a:effectLst/>
                <a:latin typeface="Avenir Book"/>
                <a:ea typeface="Avenir Book"/>
                <a:cs typeface="Avenir Book"/>
                <a:sym typeface="Avenir Book"/>
              </a:rPr>
              <a:t>10. Simplicity–the art of maximizing the amount of work not done–is essential.</a:t>
            </a:r>
            <a:r>
              <a:rPr lang="en-US" dirty="0" smtClean="0"/>
              <a:t/>
            </a:r>
            <a:br>
              <a:rPr lang="en-US" dirty="0" smtClean="0"/>
            </a:br>
            <a:r>
              <a:rPr lang="en-US" sz="2400" b="0" i="0" dirty="0" smtClean="0">
                <a:effectLst/>
                <a:latin typeface="Avenir Book"/>
                <a:ea typeface="Avenir Book"/>
                <a:cs typeface="Avenir Book"/>
                <a:sym typeface="Avenir Book"/>
              </a:rPr>
              <a:t>11. The best architectures, requirements, and designs emerge from self-organizing teams.</a:t>
            </a:r>
            <a:r>
              <a:rPr lang="en-US" dirty="0" smtClean="0"/>
              <a:t/>
            </a:r>
            <a:br>
              <a:rPr lang="en-US" dirty="0" smtClean="0"/>
            </a:br>
            <a:r>
              <a:rPr lang="en-US" sz="2400" b="0" i="0" dirty="0" smtClean="0">
                <a:effectLst/>
                <a:latin typeface="Avenir Book"/>
                <a:ea typeface="Avenir Book"/>
                <a:cs typeface="Avenir Book"/>
                <a:sym typeface="Avenir Book"/>
              </a:rPr>
              <a:t>12. At regular intervals, the team reflects on how to become more effective, then tunes and adjusts its behavior accordingly.</a:t>
            </a:r>
            <a:r>
              <a:rPr lang="en-GB" baseline="0" dirty="0" smtClean="0"/>
              <a:t> not sure about visuals</a:t>
            </a:r>
            <a:endParaRPr lang="tr-TR" dirty="0"/>
          </a:p>
        </p:txBody>
      </p:sp>
    </p:spTree>
    <p:extLst>
      <p:ext uri="{BB962C8B-B14F-4D97-AF65-F5344CB8AC3E}">
        <p14:creationId xmlns:p14="http://schemas.microsoft.com/office/powerpoint/2010/main" val="23505971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3259707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57738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671954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06614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47862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161768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xfrm>
            <a:off x="952500" y="393700"/>
            <a:ext cx="11099800" cy="2159000"/>
          </a:xfrm>
          <a:prstGeom prst="rect">
            <a:avLst/>
          </a:prstGeom>
        </p:spPr>
        <p:txBody>
          <a:bodyPr/>
          <a:lstStyle/>
          <a:p>
            <a:pPr lvl="0">
              <a:defRPr sz="1800"/>
            </a:pPr>
            <a:r>
              <a:rPr sz="8000"/>
              <a:t>Title Text</a:t>
            </a:r>
          </a:p>
        </p:txBody>
      </p:sp>
      <p:sp>
        <p:nvSpPr>
          <p:cNvPr id="22" name="Shape 22"/>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a:lstStyle/>
          <a:p>
            <a:r>
              <a:rPr lang="en-US" smtClean="0"/>
              <a:t>Click to edit Master title style</a:t>
            </a:r>
            <a:endParaRPr lang="tr-TR"/>
          </a:p>
        </p:txBody>
      </p:sp>
      <p:sp>
        <p:nvSpPr>
          <p:cNvPr id="3" name="Text Placeholder 2"/>
          <p:cNvSpPr>
            <a:spLocks noGrp="1"/>
          </p:cNvSpPr>
          <p:nvPr>
            <p:ph type="body" sz="half" idx="1"/>
          </p:nvPr>
        </p:nvSpPr>
        <p:spPr>
          <a:xfrm>
            <a:off x="650240" y="2275841"/>
            <a:ext cx="5743787" cy="64369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610773" y="2275841"/>
            <a:ext cx="5743787" cy="64369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2599476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a:lstStyle/>
          <a:p>
            <a:r>
              <a:rPr lang="en-US" smtClean="0"/>
              <a:t>Click to edit Master title style</a:t>
            </a:r>
            <a:endParaRPr lang="tr-TR"/>
          </a:p>
        </p:txBody>
      </p:sp>
      <p:sp>
        <p:nvSpPr>
          <p:cNvPr id="3" name="Content Placeholder 2"/>
          <p:cNvSpPr>
            <a:spLocks noGrp="1"/>
          </p:cNvSpPr>
          <p:nvPr>
            <p:ph idx="1"/>
          </p:nvPr>
        </p:nvSpPr>
        <p:spPr>
          <a:xfrm>
            <a:off x="650240" y="2275841"/>
            <a:ext cx="11704320" cy="64369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Tree>
    <p:extLst>
      <p:ext uri="{BB962C8B-B14F-4D97-AF65-F5344CB8AC3E}">
        <p14:creationId xmlns:p14="http://schemas.microsoft.com/office/powerpoint/2010/main" val="301975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356A1">
            <a:alpha val="85882"/>
          </a:srgb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800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51"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transition spd="med"/>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www.flickr.com/photos/exfordy/12857639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www.flickr.com/photos/starwarsblog/79300871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hyperlink" Target="http://www.flickr.com/photos/metrojp/8574038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www.flickr.com/photos/donabelandewen/19629754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www.flickr.com/photos/hamed/962315433/" TargetMode="External"/></Relationships>
</file>

<file path=ppt/slides/_rels/slide4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8.jpeg"/><Relationship Id="rId7" Type="http://schemas.openxmlformats.org/officeDocument/2006/relationships/diagramColors" Target="../diagrams/colors3.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www.mountaingoatsoftware.com/"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hyperlink" Target="http://www.flickr.com/photos/oskay/206847630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hyperlink" Target="http://www.flickr.com/photos/oskay/2068476306/"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hyperlink" Target="http://www.flickr.com/photos/pagedooley/3191664147/"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blog.capterra.com/agile-project-management-software/" TargetMode="External"/><Relationship Id="rId2" Type="http://schemas.openxmlformats.org/officeDocument/2006/relationships/hyperlink" Target="http://agilemanifesto.org/" TargetMode="External"/><Relationship Id="rId1" Type="http://schemas.openxmlformats.org/officeDocument/2006/relationships/slideLayout" Target="../slideLayouts/slideLayout7.xml"/><Relationship Id="rId6" Type="http://schemas.openxmlformats.org/officeDocument/2006/relationships/hyperlink" Target="http://www.scrumdesk.com/is-it-your-burn-down-chart/" TargetMode="External"/><Relationship Id="rId5" Type="http://schemas.openxmlformats.org/officeDocument/2006/relationships/hyperlink" Target="https://jira.sony-europe.com/jira/secure/RapidBoard.jspa?rapidView=60" TargetMode="External"/><Relationship Id="rId4" Type="http://schemas.openxmlformats.org/officeDocument/2006/relationships/hyperlink" Target="https://jira.sony-europe.com/jira/secure/RapidBoard.jspa?rapidView=61&amp;view=planning&amp;selectedIssue=OCTP-364"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Adaptive_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rdincy\Desktop\BGAnasayf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 y="0"/>
            <a:ext cx="13003858" cy="9753600"/>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33"/>
          <p:cNvSpPr/>
          <p:nvPr/>
        </p:nvSpPr>
        <p:spPr>
          <a:xfrm>
            <a:off x="529357" y="-463019"/>
            <a:ext cx="3462487" cy="435503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3600">
                <a:solidFill>
                  <a:srgbClr val="570706"/>
                </a:solidFill>
                <a:latin typeface="Bebas Neue"/>
                <a:ea typeface="Bebas Neue"/>
                <a:cs typeface="Bebas Neue"/>
                <a:sym typeface="Bebas Neue"/>
              </a:defRPr>
            </a:lvl1pPr>
          </a:lstStyle>
          <a:p>
            <a:pPr lvl="0">
              <a:defRPr sz="1800">
                <a:solidFill>
                  <a:srgbClr val="000000"/>
                </a:solidFill>
              </a:defRPr>
            </a:pPr>
            <a:r>
              <a:rPr lang="tr-TR" sz="28300" dirty="0" smtClean="0">
                <a:solidFill>
                  <a:schemeClr val="bg1"/>
                </a:solidFill>
              </a:rPr>
              <a:t>GSI</a:t>
            </a:r>
            <a:endParaRPr sz="28300" dirty="0">
              <a:solidFill>
                <a:schemeClr val="bg1"/>
              </a:solidFill>
            </a:endParaRPr>
          </a:p>
        </p:txBody>
      </p:sp>
      <p:sp>
        <p:nvSpPr>
          <p:cNvPr id="34" name="Shape 34"/>
          <p:cNvSpPr/>
          <p:nvPr/>
        </p:nvSpPr>
        <p:spPr>
          <a:xfrm>
            <a:off x="4556305" y="763638"/>
            <a:ext cx="2882199" cy="222984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70000"/>
              </a:lnSpc>
              <a:defRPr sz="1800"/>
            </a:pPr>
            <a:r>
              <a:rPr lang="tr-TR" sz="6900" dirty="0" err="1" smtClean="0">
                <a:solidFill>
                  <a:schemeClr val="bg1"/>
                </a:solidFill>
                <a:latin typeface="Bebas Neue"/>
                <a:ea typeface="Bebas Neue"/>
                <a:cs typeface="Bebas Neue"/>
                <a:sym typeface="Bebas Neue"/>
              </a:rPr>
              <a:t>GLObal</a:t>
            </a:r>
            <a:endParaRPr lang="tr-TR" sz="6900" dirty="0" smtClean="0">
              <a:solidFill>
                <a:schemeClr val="bg1"/>
              </a:solidFill>
              <a:latin typeface="Bebas Neue"/>
              <a:ea typeface="Bebas Neue"/>
              <a:cs typeface="Bebas Neue"/>
              <a:sym typeface="Bebas Neue"/>
            </a:endParaRPr>
          </a:p>
          <a:p>
            <a:pPr lvl="0" algn="l">
              <a:lnSpc>
                <a:spcPct val="70000"/>
              </a:lnSpc>
              <a:defRPr sz="1800"/>
            </a:pPr>
            <a:r>
              <a:rPr lang="tr-TR" sz="6900" dirty="0" err="1" smtClean="0">
                <a:solidFill>
                  <a:schemeClr val="bg1"/>
                </a:solidFill>
                <a:latin typeface="Bebas Neue"/>
                <a:ea typeface="Bebas Neue"/>
                <a:cs typeface="Bebas Neue"/>
                <a:sym typeface="Bebas Neue"/>
              </a:rPr>
              <a:t>solutıons</a:t>
            </a:r>
            <a:endParaRPr lang="en-GB" sz="6900" dirty="0" smtClean="0">
              <a:solidFill>
                <a:schemeClr val="bg1"/>
              </a:solidFill>
              <a:latin typeface="Bebas Neue"/>
              <a:ea typeface="Bebas Neue"/>
              <a:cs typeface="Bebas Neue"/>
              <a:sym typeface="Bebas Neue"/>
            </a:endParaRPr>
          </a:p>
          <a:p>
            <a:pPr lvl="0" algn="l">
              <a:lnSpc>
                <a:spcPct val="70000"/>
              </a:lnSpc>
              <a:defRPr sz="1800"/>
            </a:pPr>
            <a:r>
              <a:rPr sz="6900" dirty="0" smtClean="0">
                <a:solidFill>
                  <a:schemeClr val="bg1"/>
                </a:solidFill>
                <a:latin typeface="Bebas Neue"/>
                <a:ea typeface="Bebas Neue"/>
                <a:cs typeface="Bebas Neue"/>
                <a:sym typeface="Bebas Neue"/>
              </a:rPr>
              <a:t>Istanbul</a:t>
            </a:r>
            <a:endParaRPr sz="6900" dirty="0">
              <a:solidFill>
                <a:schemeClr val="bg1"/>
              </a:solidFill>
              <a:latin typeface="Bebas Neue"/>
              <a:ea typeface="Bebas Neue"/>
              <a:cs typeface="Bebas Neue"/>
              <a:sym typeface="Bebas Neue"/>
            </a:endParaRPr>
          </a:p>
        </p:txBody>
      </p:sp>
      <p:sp>
        <p:nvSpPr>
          <p:cNvPr id="35" name="Shape 35"/>
          <p:cNvSpPr/>
          <p:nvPr/>
        </p:nvSpPr>
        <p:spPr>
          <a:xfrm flipH="1" flipV="1">
            <a:off x="4296846" y="513384"/>
            <a:ext cx="0" cy="2635224"/>
          </a:xfrm>
          <a:prstGeom prst="line">
            <a:avLst/>
          </a:prstGeom>
          <a:ln w="38100" cap="rnd">
            <a:solidFill>
              <a:schemeClr val="bg1"/>
            </a:solidFill>
            <a:custDash>
              <a:ds d="100000" sp="200000"/>
            </a:custDash>
            <a:miter lim="400000"/>
          </a:ln>
        </p:spPr>
        <p:txBody>
          <a:bodyPr lIns="50800" tIns="50800" rIns="50800" bIns="50800" anchor="ctr"/>
          <a:lstStyle/>
          <a:p>
            <a:pPr lvl="0">
              <a:defRPr sz="2400"/>
            </a:pPr>
            <a:endParaRPr/>
          </a:p>
        </p:txBody>
      </p:sp>
      <p:pic>
        <p:nvPicPr>
          <p:cNvPr id="36" name="pasted-image.png"/>
          <p:cNvPicPr/>
          <p:nvPr/>
        </p:nvPicPr>
        <p:blipFill>
          <a:blip r:embed="rId4">
            <a:extLst>
              <a:ext uri="{28A0092B-C50C-407E-A947-70E740481C1C}">
                <a14:useLocalDpi xmlns:a14="http://schemas.microsoft.com/office/drawing/2010/main" val="0"/>
              </a:ext>
            </a:extLst>
          </a:blip>
          <a:stretch>
            <a:fillRect/>
          </a:stretch>
        </p:blipFill>
        <p:spPr>
          <a:xfrm>
            <a:off x="8013700" y="6598094"/>
            <a:ext cx="4768406" cy="4768407"/>
          </a:xfrm>
          <a:prstGeom prst="rect">
            <a:avLst/>
          </a:prstGeom>
          <a:ln w="12700">
            <a:miter lim="400000"/>
          </a:ln>
        </p:spPr>
      </p:pic>
    </p:spTree>
    <p:extLst>
      <p:ext uri="{BB962C8B-B14F-4D97-AF65-F5344CB8AC3E}">
        <p14:creationId xmlns:p14="http://schemas.microsoft.com/office/powerpoint/2010/main" val="3222091501"/>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4" name="Shape 373"/>
          <p:cNvSpPr/>
          <p:nvPr/>
        </p:nvSpPr>
        <p:spPr>
          <a:xfrm>
            <a:off x="342748" y="330932"/>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rgbClr val="002060"/>
                </a:solidFill>
              </a:rPr>
              <a:t>Scrum </a:t>
            </a:r>
            <a:r>
              <a:rPr lang="en-GB" sz="8800" dirty="0" smtClean="0">
                <a:solidFill>
                  <a:srgbClr val="002060"/>
                </a:solidFill>
              </a:rPr>
              <a:t>in a nutshell</a:t>
            </a:r>
            <a:endParaRPr sz="8800" dirty="0">
              <a:solidFill>
                <a:srgbClr val="002060"/>
              </a:solidFill>
            </a:endParaRPr>
          </a:p>
        </p:txBody>
      </p:sp>
      <p:pic>
        <p:nvPicPr>
          <p:cNvPr id="4106" name="Picture 10" descr="https://s-media-cache-ak0.pinimg.com/736x/6b/ed/65/6bed65db794cfd4aee116542fde0ed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84" y="1844422"/>
            <a:ext cx="12361325" cy="735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36288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792" y="2411975"/>
            <a:ext cx="10568060" cy="696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hape 373"/>
          <p:cNvSpPr/>
          <p:nvPr/>
        </p:nvSpPr>
        <p:spPr>
          <a:xfrm>
            <a:off x="405269" y="-29108"/>
            <a:ext cx="12605637" cy="232679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9600" dirty="0" smtClean="0">
                <a:solidFill>
                  <a:srgbClr val="002060"/>
                </a:solidFill>
              </a:rPr>
              <a:t>Sequential</a:t>
            </a:r>
            <a:r>
              <a:rPr lang="en-GB" sz="12800" dirty="0" smtClean="0">
                <a:solidFill>
                  <a:srgbClr val="002060"/>
                </a:solidFill>
              </a:rPr>
              <a:t> </a:t>
            </a:r>
            <a:r>
              <a:rPr lang="en-GB" sz="8000" dirty="0" smtClean="0">
                <a:solidFill>
                  <a:srgbClr val="002060"/>
                </a:solidFill>
              </a:rPr>
              <a:t>vs</a:t>
            </a:r>
            <a:r>
              <a:rPr lang="en-GB" sz="12800" dirty="0" smtClean="0">
                <a:solidFill>
                  <a:srgbClr val="002060"/>
                </a:solidFill>
              </a:rPr>
              <a:t> </a:t>
            </a:r>
            <a:r>
              <a:rPr lang="en-GB" sz="9600" dirty="0" smtClean="0">
                <a:solidFill>
                  <a:srgbClr val="002060"/>
                </a:solidFill>
              </a:rPr>
              <a:t>overlapping</a:t>
            </a:r>
            <a:r>
              <a:rPr lang="en-GB" sz="12800" dirty="0" smtClean="0">
                <a:solidFill>
                  <a:srgbClr val="002060"/>
                </a:solidFill>
              </a:rPr>
              <a:t> </a:t>
            </a:r>
            <a:r>
              <a:rPr lang="en-GB" sz="8000" dirty="0" smtClean="0">
                <a:solidFill>
                  <a:srgbClr val="002060"/>
                </a:solidFill>
              </a:rPr>
              <a:t>development</a:t>
            </a:r>
            <a:endParaRPr sz="5400" dirty="0">
              <a:solidFill>
                <a:srgbClr val="002060"/>
              </a:solidFill>
            </a:endParaRPr>
          </a:p>
        </p:txBody>
      </p:sp>
    </p:spTree>
    <p:extLst>
      <p:ext uri="{BB962C8B-B14F-4D97-AF65-F5344CB8AC3E}">
        <p14:creationId xmlns:p14="http://schemas.microsoft.com/office/powerpoint/2010/main" val="378850857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3"/>
          <p:cNvSpPr/>
          <p:nvPr/>
        </p:nvSpPr>
        <p:spPr>
          <a:xfrm>
            <a:off x="325832" y="628328"/>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tr-TR" sz="12800" dirty="0" err="1" smtClean="0">
                <a:solidFill>
                  <a:schemeClr val="bg1"/>
                </a:solidFill>
              </a:rPr>
              <a:t>MVp</a:t>
            </a:r>
            <a:r>
              <a:rPr lang="tr-TR" sz="12800" dirty="0" smtClean="0">
                <a:solidFill>
                  <a:schemeClr val="bg1"/>
                </a:solidFill>
              </a:rPr>
              <a:t> </a:t>
            </a:r>
            <a:r>
              <a:rPr lang="tr-TR" sz="8800" dirty="0" err="1" smtClean="0">
                <a:solidFill>
                  <a:schemeClr val="bg1"/>
                </a:solidFill>
              </a:rPr>
              <a:t>mınımum</a:t>
            </a:r>
            <a:r>
              <a:rPr lang="tr-TR" sz="8800" dirty="0" smtClean="0">
                <a:solidFill>
                  <a:schemeClr val="bg1"/>
                </a:solidFill>
              </a:rPr>
              <a:t> </a:t>
            </a:r>
            <a:r>
              <a:rPr lang="tr-TR" sz="8800" dirty="0" err="1" smtClean="0">
                <a:solidFill>
                  <a:schemeClr val="bg1"/>
                </a:solidFill>
              </a:rPr>
              <a:t>vıable</a:t>
            </a:r>
            <a:r>
              <a:rPr lang="tr-TR" sz="8800" dirty="0" smtClean="0">
                <a:solidFill>
                  <a:schemeClr val="bg1"/>
                </a:solidFill>
              </a:rPr>
              <a:t> </a:t>
            </a:r>
            <a:r>
              <a:rPr lang="tr-TR" sz="8800" dirty="0" err="1" smtClean="0">
                <a:solidFill>
                  <a:schemeClr val="bg1"/>
                </a:solidFill>
              </a:rPr>
              <a:t>product</a:t>
            </a:r>
            <a:endParaRPr sz="8800" dirty="0">
              <a:solidFill>
                <a:schemeClr val="bg1"/>
              </a:solidFill>
            </a:endParaRPr>
          </a:p>
        </p:txBody>
      </p:sp>
      <p:pic>
        <p:nvPicPr>
          <p:cNvPr id="3074" name="Picture 2" descr="C:\Users\trcankap\Desktop\indi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705" y="6100936"/>
            <a:ext cx="5411375" cy="34787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trcankap\Desktop\main-qimg-c316ff7442fe977e2a555dcb37ee9653-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780" y="2788568"/>
            <a:ext cx="54483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trcankap\Desktop\cupcak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0" y="5236840"/>
            <a:ext cx="6706840" cy="29979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3688" y="2865800"/>
            <a:ext cx="6502400" cy="1938992"/>
          </a:xfrm>
          <a:prstGeom prst="rect">
            <a:avLst/>
          </a:prstGeom>
        </p:spPr>
        <p:txBody>
          <a:bodyPr>
            <a:spAutoFit/>
          </a:bodyPr>
          <a:lstStyle/>
          <a:p>
            <a:r>
              <a:rPr lang="en-US" sz="4000" dirty="0">
                <a:solidFill>
                  <a:schemeClr val="bg1"/>
                </a:solidFill>
                <a:latin typeface="Bebas Neue" panose="020B0000000000000000" pitchFamily="34" charset="0"/>
              </a:rPr>
              <a:t>A Minimum Viable Product </a:t>
            </a:r>
            <a:endParaRPr lang="tr-TR" sz="4000" dirty="0" smtClean="0">
              <a:solidFill>
                <a:schemeClr val="bg1"/>
              </a:solidFill>
              <a:latin typeface="Bebas Neue" panose="020B0000000000000000" pitchFamily="34" charset="0"/>
            </a:endParaRPr>
          </a:p>
          <a:p>
            <a:r>
              <a:rPr lang="en-US" sz="4000" dirty="0" smtClean="0">
                <a:solidFill>
                  <a:schemeClr val="bg1"/>
                </a:solidFill>
                <a:latin typeface="Bebas Neue" panose="020B0000000000000000" pitchFamily="34" charset="0"/>
              </a:rPr>
              <a:t>is </a:t>
            </a:r>
            <a:r>
              <a:rPr lang="en-US" sz="4000" dirty="0">
                <a:solidFill>
                  <a:schemeClr val="bg1"/>
                </a:solidFill>
                <a:latin typeface="Bebas Neue" panose="020B0000000000000000" pitchFamily="34" charset="0"/>
              </a:rPr>
              <a:t>the smallest thing you can build that delivers customer value </a:t>
            </a:r>
          </a:p>
        </p:txBody>
      </p:sp>
    </p:spTree>
    <p:extLst>
      <p:ext uri="{BB962C8B-B14F-4D97-AF65-F5344CB8AC3E}">
        <p14:creationId xmlns:p14="http://schemas.microsoft.com/office/powerpoint/2010/main" val="394557348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73"/>
          <p:cNvSpPr/>
          <p:nvPr/>
        </p:nvSpPr>
        <p:spPr>
          <a:xfrm>
            <a:off x="315612" y="251262"/>
            <a:ext cx="12451484"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Characteristics </a:t>
            </a:r>
            <a:r>
              <a:rPr lang="en-GB" sz="8000" dirty="0" smtClean="0">
                <a:solidFill>
                  <a:schemeClr val="bg1"/>
                </a:solidFill>
              </a:rPr>
              <a:t> of scrum</a:t>
            </a:r>
            <a:endParaRPr sz="8000" dirty="0">
              <a:solidFill>
                <a:schemeClr val="bg1"/>
              </a:solidFill>
            </a:endParaRPr>
          </a:p>
        </p:txBody>
      </p:sp>
      <p:sp>
        <p:nvSpPr>
          <p:cNvPr id="3" name="Rectangle 2"/>
          <p:cNvSpPr/>
          <p:nvPr/>
        </p:nvSpPr>
        <p:spPr>
          <a:xfrm>
            <a:off x="342748" y="2356520"/>
            <a:ext cx="12424348" cy="7482048"/>
          </a:xfrm>
          <a:prstGeom prst="rect">
            <a:avLst/>
          </a:prstGeom>
        </p:spPr>
        <p:txBody>
          <a:bodyPr wrap="square">
            <a:spAutoFit/>
          </a:bodyPr>
          <a:lstStyle/>
          <a:p>
            <a:pPr marL="457200" indent="-457200" algn="l">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sym typeface="Bebas Neue"/>
              </a:rPr>
              <a:t>Self-organizing </a:t>
            </a:r>
            <a:r>
              <a:rPr lang="en-US" sz="3400" dirty="0" smtClean="0">
                <a:solidFill>
                  <a:schemeClr val="bg1"/>
                </a:solidFill>
                <a:latin typeface="Bebas Neue"/>
                <a:ea typeface="Bebas Neue"/>
                <a:cs typeface="Bebas Neue"/>
                <a:sym typeface="Bebas Neue"/>
              </a:rPr>
              <a:t>teams</a:t>
            </a:r>
          </a:p>
          <a:p>
            <a:pPr algn="l">
              <a:lnSpc>
                <a:spcPct val="70000"/>
              </a:lnSpc>
              <a:defRPr sz="1800">
                <a:solidFill>
                  <a:srgbClr val="000000"/>
                </a:solidFill>
              </a:defRPr>
            </a:pPr>
            <a:endParaRPr lang="en-US" sz="3400" dirty="0">
              <a:solidFill>
                <a:schemeClr val="bg1"/>
              </a:solidFill>
              <a:latin typeface="Bebas Neue"/>
              <a:ea typeface="Bebas Neue"/>
              <a:cs typeface="Bebas Neue"/>
              <a:sym typeface="Bebas Neue"/>
            </a:endParaRPr>
          </a:p>
          <a:p>
            <a:pPr marL="571500" lvl="1" indent="-571500">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sym typeface="Bebas Neue"/>
              </a:rPr>
              <a:t>Product progresses in a series of month-long “sprints</a:t>
            </a:r>
            <a:r>
              <a:rPr lang="en-US" sz="3400" dirty="0" smtClean="0">
                <a:solidFill>
                  <a:schemeClr val="bg1"/>
                </a:solidFill>
                <a:latin typeface="Bebas Neue"/>
                <a:ea typeface="Bebas Neue"/>
                <a:cs typeface="Bebas Neue"/>
                <a:sym typeface="Bebas Neue"/>
              </a:rPr>
              <a:t>”</a:t>
            </a:r>
          </a:p>
          <a:p>
            <a:pPr algn="l">
              <a:lnSpc>
                <a:spcPct val="70000"/>
              </a:lnSpc>
              <a:defRPr sz="1800">
                <a:solidFill>
                  <a:srgbClr val="000000"/>
                </a:solidFill>
              </a:defRPr>
            </a:pPr>
            <a:endParaRPr lang="en-US" sz="3400" dirty="0">
              <a:solidFill>
                <a:schemeClr val="bg1"/>
              </a:solidFill>
              <a:latin typeface="Bebas Neue"/>
              <a:ea typeface="Bebas Neue"/>
              <a:cs typeface="Bebas Neue"/>
              <a:sym typeface="Bebas Neue"/>
            </a:endParaRPr>
          </a:p>
          <a:p>
            <a:pPr marL="571500" indent="-571500" algn="l">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sym typeface="Bebas Neue"/>
              </a:rPr>
              <a:t>Requirements are captured as items in a list of “product backlog</a:t>
            </a:r>
            <a:r>
              <a:rPr lang="en-US" sz="3400" dirty="0" smtClean="0">
                <a:solidFill>
                  <a:schemeClr val="bg1"/>
                </a:solidFill>
                <a:latin typeface="Bebas Neue"/>
                <a:ea typeface="Bebas Neue"/>
                <a:cs typeface="Bebas Neue"/>
                <a:sym typeface="Bebas Neue"/>
              </a:rPr>
              <a:t>”</a:t>
            </a:r>
          </a:p>
          <a:p>
            <a:pPr algn="l">
              <a:lnSpc>
                <a:spcPct val="70000"/>
              </a:lnSpc>
              <a:defRPr sz="1800">
                <a:solidFill>
                  <a:srgbClr val="000000"/>
                </a:solidFill>
              </a:defRPr>
            </a:pPr>
            <a:endParaRPr lang="en-US" sz="3400" dirty="0">
              <a:solidFill>
                <a:schemeClr val="bg1"/>
              </a:solidFill>
              <a:latin typeface="Bebas Neue"/>
              <a:ea typeface="Bebas Neue"/>
              <a:cs typeface="Bebas Neue"/>
              <a:sym typeface="Bebas Neue"/>
            </a:endParaRPr>
          </a:p>
          <a:p>
            <a:pPr marL="571500" indent="-571500" algn="r">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sym typeface="Bebas Neue"/>
              </a:rPr>
              <a:t>No specific engineering practices </a:t>
            </a:r>
            <a:r>
              <a:rPr lang="en-US" sz="3400" dirty="0" smtClean="0">
                <a:solidFill>
                  <a:schemeClr val="bg1"/>
                </a:solidFill>
                <a:latin typeface="Bebas Neue"/>
                <a:ea typeface="Bebas Neue"/>
                <a:cs typeface="Bebas Neue"/>
                <a:sym typeface="Bebas Neue"/>
              </a:rPr>
              <a:t>prescribed</a:t>
            </a:r>
          </a:p>
          <a:p>
            <a:pPr algn="l">
              <a:lnSpc>
                <a:spcPct val="70000"/>
              </a:lnSpc>
              <a:defRPr sz="1800">
                <a:solidFill>
                  <a:srgbClr val="000000"/>
                </a:solidFill>
              </a:defRPr>
            </a:pPr>
            <a:endParaRPr lang="en-US" sz="3400" dirty="0">
              <a:solidFill>
                <a:schemeClr val="bg1"/>
              </a:solidFill>
              <a:latin typeface="Bebas Neue"/>
              <a:ea typeface="Bebas Neue"/>
              <a:cs typeface="Bebas Neue"/>
              <a:sym typeface="Bebas Neue"/>
            </a:endParaRPr>
          </a:p>
          <a:p>
            <a:pPr marL="571500" indent="-571500" algn="l">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sym typeface="Bebas Neue"/>
              </a:rPr>
              <a:t>Uses generative rules to create an agile environment for delivering </a:t>
            </a:r>
            <a:r>
              <a:rPr lang="en-US" sz="3400" dirty="0" smtClean="0">
                <a:solidFill>
                  <a:schemeClr val="bg1"/>
                </a:solidFill>
                <a:latin typeface="Bebas Neue"/>
                <a:ea typeface="Bebas Neue"/>
                <a:cs typeface="Bebas Neue"/>
                <a:sym typeface="Bebas Neue"/>
              </a:rPr>
              <a:t>projects</a:t>
            </a:r>
          </a:p>
          <a:p>
            <a:pPr marL="571500" indent="-571500" algn="l">
              <a:lnSpc>
                <a:spcPct val="70000"/>
              </a:lnSpc>
              <a:buFont typeface="Arial" panose="020B0604020202020204" pitchFamily="34" charset="0"/>
              <a:buChar char="•"/>
              <a:defRPr sz="1800">
                <a:solidFill>
                  <a:srgbClr val="000000"/>
                </a:solidFill>
              </a:defRPr>
            </a:pPr>
            <a:endParaRPr lang="en-US" sz="3400" dirty="0">
              <a:solidFill>
                <a:schemeClr val="bg1"/>
              </a:solidFill>
              <a:latin typeface="Bebas Neue"/>
              <a:ea typeface="Bebas Neue"/>
              <a:cs typeface="Bebas Neue"/>
              <a:sym typeface="Bebas Neue"/>
            </a:endParaRPr>
          </a:p>
          <a:p>
            <a:pPr marL="571500" lvl="1" indent="-571500">
              <a:lnSpc>
                <a:spcPct val="70000"/>
              </a:lnSpc>
              <a:buFont typeface="Arial" panose="020B0604020202020204" pitchFamily="34" charset="0"/>
              <a:buChar char="•"/>
              <a:defRPr sz="1800">
                <a:solidFill>
                  <a:srgbClr val="000000"/>
                </a:solidFill>
              </a:defRPr>
            </a:pPr>
            <a:r>
              <a:rPr lang="en-US" sz="3400" dirty="0" smtClean="0">
                <a:solidFill>
                  <a:schemeClr val="bg1"/>
                </a:solidFill>
                <a:latin typeface="Bebas Neue"/>
                <a:ea typeface="Bebas Neue"/>
                <a:cs typeface="Bebas Neue"/>
              </a:rPr>
              <a:t>Iterative</a:t>
            </a:r>
            <a:r>
              <a:rPr lang="en-US" sz="3400" dirty="0">
                <a:solidFill>
                  <a:schemeClr val="bg1"/>
                </a:solidFill>
                <a:latin typeface="Bebas Neue"/>
                <a:ea typeface="Bebas Neue"/>
                <a:cs typeface="Bebas Neue"/>
              </a:rPr>
              <a:t>, incremental </a:t>
            </a:r>
            <a:r>
              <a:rPr lang="en-US" sz="3400" dirty="0" smtClean="0">
                <a:solidFill>
                  <a:schemeClr val="bg1"/>
                </a:solidFill>
                <a:latin typeface="Bebas Neue"/>
                <a:ea typeface="Bebas Neue"/>
                <a:cs typeface="Bebas Neue"/>
              </a:rPr>
              <a:t>process</a:t>
            </a:r>
          </a:p>
          <a:p>
            <a:pPr marL="571500" lvl="1" indent="-571500" algn="l">
              <a:lnSpc>
                <a:spcPct val="70000"/>
              </a:lnSpc>
              <a:buFont typeface="Arial" panose="020B0604020202020204" pitchFamily="34" charset="0"/>
              <a:buChar char="•"/>
              <a:defRPr sz="1800">
                <a:solidFill>
                  <a:srgbClr val="000000"/>
                </a:solidFill>
              </a:defRPr>
            </a:pPr>
            <a:endParaRPr lang="en-US" sz="3400" dirty="0">
              <a:solidFill>
                <a:schemeClr val="bg1"/>
              </a:solidFill>
              <a:latin typeface="Bebas Neue"/>
              <a:ea typeface="Bebas Neue"/>
              <a:cs typeface="Bebas Neue"/>
            </a:endParaRPr>
          </a:p>
          <a:p>
            <a:pPr marL="571500" lvl="1" indent="-571500" algn="l">
              <a:lnSpc>
                <a:spcPct val="70000"/>
              </a:lnSpc>
              <a:buFont typeface="Arial" panose="020B0604020202020204" pitchFamily="34" charset="0"/>
              <a:buChar char="•"/>
              <a:defRPr sz="1800">
                <a:solidFill>
                  <a:srgbClr val="000000"/>
                </a:solidFill>
              </a:defRPr>
            </a:pPr>
            <a:r>
              <a:rPr lang="en-US" sz="3400" dirty="0" smtClean="0">
                <a:solidFill>
                  <a:schemeClr val="bg1"/>
                </a:solidFill>
                <a:latin typeface="Bebas Neue"/>
                <a:ea typeface="Bebas Neue"/>
                <a:cs typeface="Bebas Neue"/>
              </a:rPr>
              <a:t>developing </a:t>
            </a:r>
            <a:r>
              <a:rPr lang="en-US" sz="3400" dirty="0">
                <a:solidFill>
                  <a:schemeClr val="bg1"/>
                </a:solidFill>
                <a:latin typeface="Bebas Neue"/>
                <a:ea typeface="Bebas Neue"/>
                <a:cs typeface="Bebas Neue"/>
              </a:rPr>
              <a:t>systems/ products with rapidly changing </a:t>
            </a:r>
            <a:r>
              <a:rPr lang="en-US" sz="3400" dirty="0" smtClean="0">
                <a:solidFill>
                  <a:schemeClr val="bg1"/>
                </a:solidFill>
                <a:latin typeface="Bebas Neue"/>
                <a:ea typeface="Bebas Neue"/>
                <a:cs typeface="Bebas Neue"/>
              </a:rPr>
              <a:t>requirements</a:t>
            </a:r>
          </a:p>
          <a:p>
            <a:pPr marL="571500" lvl="1" indent="-571500" algn="l">
              <a:lnSpc>
                <a:spcPct val="70000"/>
              </a:lnSpc>
              <a:buFont typeface="Arial" panose="020B0604020202020204" pitchFamily="34" charset="0"/>
              <a:buChar char="•"/>
              <a:defRPr sz="1800">
                <a:solidFill>
                  <a:srgbClr val="000000"/>
                </a:solidFill>
              </a:defRPr>
            </a:pPr>
            <a:endParaRPr lang="en-US" sz="3400" dirty="0">
              <a:solidFill>
                <a:schemeClr val="bg1"/>
              </a:solidFill>
              <a:latin typeface="Bebas Neue"/>
              <a:ea typeface="Bebas Neue"/>
              <a:cs typeface="Bebas Neue"/>
            </a:endParaRPr>
          </a:p>
          <a:p>
            <a:pPr marL="571500" lvl="1" indent="-571500">
              <a:lnSpc>
                <a:spcPct val="70000"/>
              </a:lnSpc>
              <a:buFont typeface="Arial" panose="020B0604020202020204" pitchFamily="34" charset="0"/>
              <a:buChar char="•"/>
              <a:defRPr sz="1800">
                <a:solidFill>
                  <a:srgbClr val="000000"/>
                </a:solidFill>
              </a:defRPr>
            </a:pPr>
            <a:r>
              <a:rPr lang="en-US" sz="3400" dirty="0" smtClean="0">
                <a:solidFill>
                  <a:schemeClr val="bg1"/>
                </a:solidFill>
                <a:latin typeface="Bebas Neue"/>
                <a:ea typeface="Bebas Neue"/>
                <a:cs typeface="Bebas Neue"/>
              </a:rPr>
              <a:t>Improve </a:t>
            </a:r>
            <a:r>
              <a:rPr lang="en-US" sz="3400" dirty="0">
                <a:solidFill>
                  <a:schemeClr val="bg1"/>
                </a:solidFill>
                <a:latin typeface="Bebas Neue"/>
                <a:ea typeface="Bebas Neue"/>
                <a:cs typeface="Bebas Neue"/>
              </a:rPr>
              <a:t>communication and maximize </a:t>
            </a:r>
            <a:r>
              <a:rPr lang="en-US" sz="3400" dirty="0" smtClean="0">
                <a:solidFill>
                  <a:schemeClr val="bg1"/>
                </a:solidFill>
                <a:latin typeface="Bebas Neue"/>
                <a:ea typeface="Bebas Neue"/>
                <a:cs typeface="Bebas Neue"/>
              </a:rPr>
              <a:t>cooperation</a:t>
            </a:r>
          </a:p>
          <a:p>
            <a:pPr marL="571500" lvl="1" indent="-571500" algn="l">
              <a:lnSpc>
                <a:spcPct val="70000"/>
              </a:lnSpc>
              <a:buFont typeface="Arial" panose="020B0604020202020204" pitchFamily="34" charset="0"/>
              <a:buChar char="•"/>
              <a:defRPr sz="1800">
                <a:solidFill>
                  <a:srgbClr val="000000"/>
                </a:solidFill>
              </a:defRPr>
            </a:pPr>
            <a:endParaRPr lang="en-US" sz="3400" dirty="0">
              <a:solidFill>
                <a:schemeClr val="bg1"/>
              </a:solidFill>
              <a:latin typeface="Bebas Neue"/>
              <a:ea typeface="Bebas Neue"/>
              <a:cs typeface="Bebas Neue"/>
            </a:endParaRPr>
          </a:p>
          <a:p>
            <a:pPr marL="571500" lvl="1" indent="-571500" algn="l">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rPr>
              <a:t>Protecting the team form disruptions and </a:t>
            </a:r>
            <a:r>
              <a:rPr lang="en-US" sz="3400" dirty="0" smtClean="0">
                <a:solidFill>
                  <a:schemeClr val="bg1"/>
                </a:solidFill>
                <a:latin typeface="Bebas Neue"/>
                <a:ea typeface="Bebas Neue"/>
                <a:cs typeface="Bebas Neue"/>
              </a:rPr>
              <a:t>impediments</a:t>
            </a:r>
          </a:p>
          <a:p>
            <a:pPr marL="571500" lvl="1" indent="-571500" algn="l">
              <a:lnSpc>
                <a:spcPct val="70000"/>
              </a:lnSpc>
              <a:buFont typeface="Arial" panose="020B0604020202020204" pitchFamily="34" charset="0"/>
              <a:buChar char="•"/>
              <a:defRPr sz="1800">
                <a:solidFill>
                  <a:srgbClr val="000000"/>
                </a:solidFill>
              </a:defRPr>
            </a:pPr>
            <a:endParaRPr lang="en-US" sz="3400" dirty="0">
              <a:solidFill>
                <a:schemeClr val="bg1"/>
              </a:solidFill>
              <a:latin typeface="Bebas Neue"/>
              <a:ea typeface="Bebas Neue"/>
              <a:cs typeface="Bebas Neue"/>
            </a:endParaRPr>
          </a:p>
          <a:p>
            <a:pPr marL="571500" lvl="1" indent="-571500" algn="r">
              <a:lnSpc>
                <a:spcPct val="70000"/>
              </a:lnSpc>
              <a:buFont typeface="Arial" panose="020B0604020202020204" pitchFamily="34" charset="0"/>
              <a:buChar char="•"/>
              <a:defRPr sz="1800">
                <a:solidFill>
                  <a:srgbClr val="000000"/>
                </a:solidFill>
              </a:defRPr>
            </a:pPr>
            <a:r>
              <a:rPr lang="en-US" sz="3400" dirty="0">
                <a:solidFill>
                  <a:schemeClr val="bg1"/>
                </a:solidFill>
                <a:latin typeface="Bebas Neue"/>
                <a:ea typeface="Bebas Neue"/>
                <a:cs typeface="Bebas Neue"/>
              </a:rPr>
              <a:t>A way to maximize productivity</a:t>
            </a:r>
          </a:p>
          <a:p>
            <a:pPr marL="571500" indent="-571500" algn="l">
              <a:lnSpc>
                <a:spcPct val="70000"/>
              </a:lnSpc>
              <a:buFont typeface="Arial" panose="020B0604020202020204" pitchFamily="34" charset="0"/>
              <a:buChar char="•"/>
              <a:defRPr sz="1800">
                <a:solidFill>
                  <a:srgbClr val="000000"/>
                </a:solidFill>
              </a:defRPr>
            </a:pPr>
            <a:endParaRPr lang="en-US" sz="4000" dirty="0">
              <a:solidFill>
                <a:schemeClr val="bg1"/>
              </a:solidFill>
              <a:latin typeface="Bebas Neue"/>
              <a:ea typeface="Bebas Neue"/>
              <a:cs typeface="Bebas Neue"/>
              <a:sym typeface="Bebas Neue"/>
            </a:endParaRPr>
          </a:p>
        </p:txBody>
      </p:sp>
    </p:spTree>
    <p:extLst>
      <p:ext uri="{BB962C8B-B14F-4D97-AF65-F5344CB8AC3E}">
        <p14:creationId xmlns:p14="http://schemas.microsoft.com/office/powerpoint/2010/main" val="415101990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250589822"/>
              </p:ext>
            </p:extLst>
          </p:nvPr>
        </p:nvGraphicFramePr>
        <p:xfrm>
          <a:off x="1101800" y="1596744"/>
          <a:ext cx="10624148" cy="7848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hape 373"/>
          <p:cNvSpPr/>
          <p:nvPr/>
        </p:nvSpPr>
        <p:spPr>
          <a:xfrm>
            <a:off x="192921" y="196361"/>
            <a:ext cx="12811879"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Scrum framework</a:t>
            </a:r>
            <a:endParaRPr sz="12800" dirty="0">
              <a:solidFill>
                <a:schemeClr val="bg1"/>
              </a:solidFill>
            </a:endParaRPr>
          </a:p>
        </p:txBody>
      </p:sp>
    </p:spTree>
    <p:extLst>
      <p:ext uri="{BB962C8B-B14F-4D97-AF65-F5344CB8AC3E}">
        <p14:creationId xmlns:p14="http://schemas.microsoft.com/office/powerpoint/2010/main" val="181107549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masks-exfordy-12857639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585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4" name="Rectangle 2"/>
          <p:cNvSpPr>
            <a:spLocks noGrp="1" noChangeArrowheads="1"/>
          </p:cNvSpPr>
          <p:nvPr>
            <p:ph type="title"/>
          </p:nvPr>
        </p:nvSpPr>
        <p:spPr bwMode="auto">
          <a:xfrm>
            <a:off x="8755663" y="0"/>
            <a:ext cx="4249138" cy="9753600"/>
          </a:xfrm>
          <a:solidFill>
            <a:schemeClr val="tx1">
              <a:alpha val="50000"/>
            </a:schemeClr>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bodyPr>
          <a:lstStyle/>
          <a:p>
            <a:r>
              <a:rPr lang="nl-NL" sz="12800" dirty="0" err="1" smtClean="0">
                <a:solidFill>
                  <a:schemeClr val="bg1"/>
                </a:solidFill>
                <a:latin typeface="Bebas Neue" panose="020B0000000000000000" pitchFamily="34" charset="0"/>
              </a:rPr>
              <a:t>Roles</a:t>
            </a:r>
            <a:endParaRPr lang="nl-NL" sz="12800" dirty="0">
              <a:solidFill>
                <a:schemeClr val="bg1"/>
              </a:solidFill>
              <a:latin typeface="Bebas Neue" panose="020B0000000000000000" pitchFamily="34" charset="0"/>
            </a:endParaRPr>
          </a:p>
        </p:txBody>
      </p:sp>
      <p:sp>
        <p:nvSpPr>
          <p:cNvPr id="64518" name="Text Box 6"/>
          <p:cNvSpPr txBox="1">
            <a:spLocks noChangeArrowheads="1"/>
          </p:cNvSpPr>
          <p:nvPr/>
        </p:nvSpPr>
        <p:spPr bwMode="auto">
          <a:xfrm>
            <a:off x="109110" y="1"/>
            <a:ext cx="1373513"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sz="1100"/>
              <a:t>picture by </a:t>
            </a:r>
            <a:r>
              <a:rPr lang="en-US" sz="1100">
                <a:hlinkClick r:id="rId4"/>
              </a:rPr>
              <a:t>exfordy</a:t>
            </a:r>
            <a:endParaRPr lang="en-US" sz="1100"/>
          </a:p>
        </p:txBody>
      </p:sp>
    </p:spTree>
    <p:extLst>
      <p:ext uri="{BB962C8B-B14F-4D97-AF65-F5344CB8AC3E}">
        <p14:creationId xmlns:p14="http://schemas.microsoft.com/office/powerpoint/2010/main" val="2328197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72" name="Picture 12" descr="darthvader-starwarsblog-793008715-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2" name="Rectangle 2"/>
          <p:cNvSpPr>
            <a:spLocks noGrp="1" noChangeArrowheads="1"/>
          </p:cNvSpPr>
          <p:nvPr>
            <p:ph type="title"/>
          </p:nvPr>
        </p:nvSpPr>
        <p:spPr bwMode="auto">
          <a:xfrm>
            <a:off x="356730" y="370276"/>
            <a:ext cx="5785630" cy="223294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Product </a:t>
            </a:r>
            <a:r>
              <a:rPr lang="nl-NL" sz="9600" dirty="0" err="1">
                <a:solidFill>
                  <a:schemeClr val="bg1"/>
                </a:solidFill>
                <a:latin typeface="Bebas Neue" panose="020B0000000000000000" pitchFamily="34" charset="0"/>
              </a:rPr>
              <a:t>Owner</a:t>
            </a:r>
            <a:endParaRPr lang="nl-NL" sz="9600" dirty="0">
              <a:solidFill>
                <a:schemeClr val="bg1"/>
              </a:solidFill>
              <a:latin typeface="Bebas Neue" panose="020B0000000000000000" pitchFamily="34" charset="0"/>
            </a:endParaRPr>
          </a:p>
        </p:txBody>
      </p:sp>
      <p:sp>
        <p:nvSpPr>
          <p:cNvPr id="66563" name="Rectangle 3"/>
          <p:cNvSpPr>
            <a:spLocks noGrp="1" noChangeArrowheads="1"/>
          </p:cNvSpPr>
          <p:nvPr>
            <p:ph type="body" sz="half" idx="1"/>
          </p:nvPr>
        </p:nvSpPr>
        <p:spPr bwMode="auto">
          <a:xfrm>
            <a:off x="4486176" y="8189168"/>
            <a:ext cx="8304107" cy="132983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r">
              <a:lnSpc>
                <a:spcPct val="80000"/>
              </a:lnSpc>
              <a:buFontTx/>
              <a:buNone/>
            </a:pPr>
            <a:r>
              <a:rPr lang="nl-NL" dirty="0" err="1">
                <a:solidFill>
                  <a:srgbClr val="002060"/>
                </a:solidFill>
                <a:latin typeface="Bebas Neue" panose="020B0000000000000000" pitchFamily="34" charset="0"/>
              </a:rPr>
              <a:t>Owner</a:t>
            </a:r>
            <a:r>
              <a:rPr lang="nl-NL" dirty="0">
                <a:solidFill>
                  <a:srgbClr val="002060"/>
                </a:solidFill>
                <a:latin typeface="Bebas Neue" panose="020B0000000000000000" pitchFamily="34" charset="0"/>
              </a:rPr>
              <a:t> of project </a:t>
            </a:r>
            <a:r>
              <a:rPr lang="nl-NL" dirty="0" err="1">
                <a:solidFill>
                  <a:srgbClr val="002060"/>
                </a:solidFill>
                <a:latin typeface="Bebas Neue" panose="020B0000000000000000" pitchFamily="34" charset="0"/>
              </a:rPr>
              <a:t>vision</a:t>
            </a:r>
            <a:endParaRPr lang="nl-NL" dirty="0">
              <a:solidFill>
                <a:srgbClr val="002060"/>
              </a:solidFill>
              <a:latin typeface="Bebas Neue" panose="020B0000000000000000" pitchFamily="34" charset="0"/>
            </a:endParaRPr>
          </a:p>
          <a:p>
            <a:pPr algn="r">
              <a:lnSpc>
                <a:spcPct val="80000"/>
              </a:lnSpc>
              <a:buFontTx/>
              <a:buNone/>
            </a:pPr>
            <a:r>
              <a:rPr lang="nl-NL" dirty="0" err="1">
                <a:solidFill>
                  <a:srgbClr val="002060"/>
                </a:solidFill>
                <a:latin typeface="Bebas Neue" panose="020B0000000000000000" pitchFamily="34" charset="0"/>
              </a:rPr>
              <a:t>Represents</a:t>
            </a:r>
            <a:r>
              <a:rPr lang="nl-NL" dirty="0">
                <a:solidFill>
                  <a:srgbClr val="002060"/>
                </a:solidFill>
                <a:latin typeface="Bebas Neue" panose="020B0000000000000000" pitchFamily="34" charset="0"/>
              </a:rPr>
              <a:t> the customer</a:t>
            </a:r>
          </a:p>
        </p:txBody>
      </p:sp>
      <p:sp>
        <p:nvSpPr>
          <p:cNvPr id="6" name="Text Box 10"/>
          <p:cNvSpPr txBox="1">
            <a:spLocks noChangeArrowheads="1"/>
          </p:cNvSpPr>
          <p:nvPr/>
        </p:nvSpPr>
        <p:spPr bwMode="auto">
          <a:xfrm>
            <a:off x="28575" y="9413304"/>
            <a:ext cx="18859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800" dirty="0">
                <a:solidFill>
                  <a:schemeClr val="bg1"/>
                </a:solidFill>
              </a:rPr>
              <a:t>picture by </a:t>
            </a:r>
            <a:r>
              <a:rPr lang="en-US" sz="800" dirty="0">
                <a:solidFill>
                  <a:schemeClr val="bg1"/>
                </a:solidFill>
                <a:hlinkClick r:id="rId4"/>
              </a:rPr>
              <a:t>Official Star Wars Blog</a:t>
            </a:r>
            <a:endParaRPr lang="en-US" sz="800" dirty="0">
              <a:solidFill>
                <a:schemeClr val="bg1"/>
              </a:solidFill>
            </a:endParaRPr>
          </a:p>
        </p:txBody>
      </p:sp>
    </p:spTree>
    <p:extLst>
      <p:ext uri="{BB962C8B-B14F-4D97-AF65-F5344CB8AC3E}">
        <p14:creationId xmlns:p14="http://schemas.microsoft.com/office/powerpoint/2010/main" val="3302433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40" name="Picture 4" descr="darthvader-starwarsblog-793008715-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5858"/>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43" name="Freeform 7"/>
          <p:cNvSpPr>
            <a:spLocks/>
          </p:cNvSpPr>
          <p:nvPr/>
        </p:nvSpPr>
        <p:spPr bwMode="auto">
          <a:xfrm>
            <a:off x="-22572" y="0"/>
            <a:ext cx="9753600" cy="9753600"/>
          </a:xfrm>
          <a:custGeom>
            <a:avLst/>
            <a:gdLst>
              <a:gd name="T0" fmla="*/ 0 w 4320"/>
              <a:gd name="T1" fmla="*/ 0 h 4320"/>
              <a:gd name="T2" fmla="*/ 4320 w 4320"/>
              <a:gd name="T3" fmla="*/ 0 h 4320"/>
              <a:gd name="T4" fmla="*/ 3103 w 4320"/>
              <a:gd name="T5" fmla="*/ 4320 h 4320"/>
              <a:gd name="T6" fmla="*/ 0 w 4320"/>
              <a:gd name="T7" fmla="*/ 4320 h 4320"/>
            </a:gdLst>
            <a:ahLst/>
            <a:cxnLst>
              <a:cxn ang="0">
                <a:pos x="T0" y="T1"/>
              </a:cxn>
              <a:cxn ang="0">
                <a:pos x="T2" y="T3"/>
              </a:cxn>
              <a:cxn ang="0">
                <a:pos x="T4" y="T5"/>
              </a:cxn>
              <a:cxn ang="0">
                <a:pos x="T6" y="T7"/>
              </a:cxn>
            </a:cxnLst>
            <a:rect l="0" t="0" r="r" b="b"/>
            <a:pathLst>
              <a:path w="4320" h="4320">
                <a:moveTo>
                  <a:pt x="0" y="0"/>
                </a:moveTo>
                <a:lnTo>
                  <a:pt x="4320" y="0"/>
                </a:lnTo>
                <a:lnTo>
                  <a:pt x="3103"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sz="4800">
              <a:latin typeface="Bebas Neue" panose="020B0000000000000000" pitchFamily="34" charset="0"/>
            </a:endParaRPr>
          </a:p>
        </p:txBody>
      </p:sp>
      <p:sp>
        <p:nvSpPr>
          <p:cNvPr id="167938" name="Rectangle 2"/>
          <p:cNvSpPr>
            <a:spLocks noGrp="1" noChangeArrowheads="1"/>
          </p:cNvSpPr>
          <p:nvPr>
            <p:ph type="title"/>
          </p:nvPr>
        </p:nvSpPr>
        <p:spPr bwMode="auto">
          <a:xfrm>
            <a:off x="356730" y="370276"/>
            <a:ext cx="4709724" cy="223294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Product </a:t>
            </a:r>
            <a:r>
              <a:rPr lang="nl-NL" sz="9600" dirty="0" err="1">
                <a:solidFill>
                  <a:schemeClr val="bg1"/>
                </a:solidFill>
                <a:latin typeface="Bebas Neue" panose="020B0000000000000000" pitchFamily="34" charset="0"/>
              </a:rPr>
              <a:t>Owner</a:t>
            </a:r>
            <a:endParaRPr lang="nl-NL" sz="9600" dirty="0">
              <a:solidFill>
                <a:schemeClr val="bg1"/>
              </a:solidFill>
              <a:latin typeface="Bebas Neue" panose="020B0000000000000000" pitchFamily="34" charset="0"/>
            </a:endParaRPr>
          </a:p>
        </p:txBody>
      </p:sp>
      <p:sp>
        <p:nvSpPr>
          <p:cNvPr id="167939" name="Rectangle 3"/>
          <p:cNvSpPr>
            <a:spLocks noGrp="1" noChangeArrowheads="1"/>
          </p:cNvSpPr>
          <p:nvPr>
            <p:ph type="body" sz="half" idx="1"/>
          </p:nvPr>
        </p:nvSpPr>
        <p:spPr bwMode="auto">
          <a:xfrm>
            <a:off x="309712" y="3724672"/>
            <a:ext cx="7798364" cy="505968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nSpc>
                <a:spcPct val="90000"/>
              </a:lnSpc>
              <a:buFont typeface="Wingdings" pitchFamily="2" charset="2"/>
              <a:buNone/>
            </a:pPr>
            <a:r>
              <a:rPr lang="nl-NL" dirty="0" err="1">
                <a:solidFill>
                  <a:schemeClr val="bg1"/>
                </a:solidFill>
                <a:latin typeface="Bebas Neue" panose="020B0000000000000000" pitchFamily="34" charset="0"/>
              </a:rPr>
              <a:t>Define</a:t>
            </a:r>
            <a:r>
              <a:rPr lang="nl-NL" dirty="0">
                <a:solidFill>
                  <a:schemeClr val="bg1"/>
                </a:solidFill>
                <a:latin typeface="Bebas Neue" panose="020B0000000000000000" pitchFamily="34" charset="0"/>
              </a:rPr>
              <a:t> features</a:t>
            </a:r>
            <a:r>
              <a:rPr lang="nl-NL" sz="2000" dirty="0">
                <a:solidFill>
                  <a:schemeClr val="bg1"/>
                </a:solidFill>
                <a:latin typeface="Bebas Neue" panose="020B0000000000000000" pitchFamily="34" charset="0"/>
              </a:rPr>
              <a:t> </a:t>
            </a:r>
            <a:r>
              <a:rPr lang="nl-NL" sz="2800" dirty="0">
                <a:solidFill>
                  <a:schemeClr val="bg1"/>
                </a:solidFill>
                <a:latin typeface="Bebas Neue" panose="020B0000000000000000" pitchFamily="34" charset="0"/>
              </a:rPr>
              <a:t>(</a:t>
            </a:r>
            <a:r>
              <a:rPr lang="nl-NL" sz="2800" dirty="0" err="1">
                <a:solidFill>
                  <a:schemeClr val="bg1"/>
                </a:solidFill>
                <a:latin typeface="Bebas Neue" panose="020B0000000000000000" pitchFamily="34" charset="0"/>
              </a:rPr>
              <a:t>according</a:t>
            </a:r>
            <a:r>
              <a:rPr lang="nl-NL" sz="2800" dirty="0">
                <a:solidFill>
                  <a:schemeClr val="bg1"/>
                </a:solidFill>
                <a:latin typeface="Bebas Neue" panose="020B0000000000000000" pitchFamily="34" charset="0"/>
              </a:rPr>
              <a:t> </a:t>
            </a:r>
            <a:r>
              <a:rPr lang="nl-NL" sz="2800" dirty="0" err="1">
                <a:solidFill>
                  <a:schemeClr val="bg1"/>
                </a:solidFill>
                <a:latin typeface="Bebas Neue" panose="020B0000000000000000" pitchFamily="34" charset="0"/>
              </a:rPr>
              <a:t>to</a:t>
            </a:r>
            <a:r>
              <a:rPr lang="nl-NL" sz="2800" dirty="0">
                <a:solidFill>
                  <a:schemeClr val="bg1"/>
                </a:solidFill>
                <a:latin typeface="Bebas Neue" panose="020B0000000000000000" pitchFamily="34" charset="0"/>
              </a:rPr>
              <a:t> </a:t>
            </a:r>
            <a:r>
              <a:rPr lang="nl-NL" sz="2800" dirty="0" err="1">
                <a:solidFill>
                  <a:schemeClr val="bg1"/>
                </a:solidFill>
                <a:latin typeface="Bebas Neue" panose="020B0000000000000000" pitchFamily="34" charset="0"/>
              </a:rPr>
              <a:t>vision</a:t>
            </a:r>
            <a:r>
              <a:rPr lang="nl-NL" sz="2800" dirty="0">
                <a:solidFill>
                  <a:schemeClr val="bg1"/>
                </a:solidFill>
                <a:latin typeface="Bebas Neue" panose="020B0000000000000000" pitchFamily="34" charset="0"/>
              </a:rPr>
              <a:t>)</a:t>
            </a:r>
          </a:p>
          <a:p>
            <a:pPr>
              <a:lnSpc>
                <a:spcPct val="90000"/>
              </a:lnSpc>
              <a:buFont typeface="Wingdings" pitchFamily="2" charset="2"/>
              <a:buNone/>
            </a:pPr>
            <a:r>
              <a:rPr lang="nl-NL" dirty="0" err="1">
                <a:solidFill>
                  <a:schemeClr val="bg1"/>
                </a:solidFill>
                <a:latin typeface="Bebas Neue" panose="020B0000000000000000" pitchFamily="34" charset="0"/>
              </a:rPr>
              <a:t>Prioritize</a:t>
            </a:r>
            <a:r>
              <a:rPr lang="nl-NL" dirty="0">
                <a:solidFill>
                  <a:schemeClr val="bg1"/>
                </a:solidFill>
                <a:latin typeface="Bebas Neue" panose="020B0000000000000000" pitchFamily="34" charset="0"/>
              </a:rPr>
              <a:t> features</a:t>
            </a:r>
            <a:r>
              <a:rPr lang="nl-NL" sz="2000" dirty="0">
                <a:solidFill>
                  <a:schemeClr val="bg1"/>
                </a:solidFill>
                <a:latin typeface="Bebas Neue" panose="020B0000000000000000" pitchFamily="34" charset="0"/>
              </a:rPr>
              <a:t> </a:t>
            </a:r>
            <a:r>
              <a:rPr lang="nl-NL" sz="2800" dirty="0">
                <a:solidFill>
                  <a:schemeClr val="bg1"/>
                </a:solidFill>
                <a:latin typeface="Bebas Neue" panose="020B0000000000000000" pitchFamily="34" charset="0"/>
              </a:rPr>
              <a:t>(</a:t>
            </a:r>
            <a:r>
              <a:rPr lang="nl-NL" sz="2800" dirty="0" err="1">
                <a:solidFill>
                  <a:schemeClr val="bg1"/>
                </a:solidFill>
                <a:latin typeface="Bebas Neue" panose="020B0000000000000000" pitchFamily="34" charset="0"/>
              </a:rPr>
              <a:t>according</a:t>
            </a:r>
            <a:r>
              <a:rPr lang="nl-NL" sz="2800" dirty="0">
                <a:solidFill>
                  <a:schemeClr val="bg1"/>
                </a:solidFill>
                <a:latin typeface="Bebas Neue" panose="020B0000000000000000" pitchFamily="34" charset="0"/>
              </a:rPr>
              <a:t> </a:t>
            </a:r>
            <a:r>
              <a:rPr lang="nl-NL" sz="2800" dirty="0" err="1">
                <a:solidFill>
                  <a:schemeClr val="bg1"/>
                </a:solidFill>
                <a:latin typeface="Bebas Neue" panose="020B0000000000000000" pitchFamily="34" charset="0"/>
              </a:rPr>
              <a:t>to</a:t>
            </a:r>
            <a:r>
              <a:rPr lang="nl-NL" sz="2800" dirty="0">
                <a:solidFill>
                  <a:schemeClr val="bg1"/>
                </a:solidFill>
                <a:latin typeface="Bebas Neue" panose="020B0000000000000000" pitchFamily="34" charset="0"/>
              </a:rPr>
              <a:t> ROI)</a:t>
            </a:r>
            <a:endParaRPr lang="nl-NL" sz="2000" dirty="0">
              <a:solidFill>
                <a:schemeClr val="bg1"/>
              </a:solidFill>
              <a:latin typeface="Bebas Neue" panose="020B0000000000000000" pitchFamily="34" charset="0"/>
            </a:endParaRPr>
          </a:p>
          <a:p>
            <a:pPr>
              <a:lnSpc>
                <a:spcPct val="90000"/>
              </a:lnSpc>
              <a:buFont typeface="Wingdings" pitchFamily="2" charset="2"/>
              <a:buNone/>
            </a:pPr>
            <a:r>
              <a:rPr lang="nl-NL" dirty="0" err="1">
                <a:solidFill>
                  <a:schemeClr val="bg1"/>
                </a:solidFill>
                <a:latin typeface="Bebas Neue" panose="020B0000000000000000" pitchFamily="34" charset="0"/>
              </a:rPr>
              <a:t>Pick</a:t>
            </a:r>
            <a:r>
              <a:rPr lang="nl-NL" dirty="0">
                <a:solidFill>
                  <a:schemeClr val="bg1"/>
                </a:solidFill>
                <a:latin typeface="Bebas Neue" panose="020B0000000000000000" pitchFamily="34" charset="0"/>
              </a:rPr>
              <a:t> release </a:t>
            </a:r>
            <a:r>
              <a:rPr lang="nl-NL" dirty="0" smtClean="0">
                <a:solidFill>
                  <a:schemeClr val="bg1"/>
                </a:solidFill>
                <a:latin typeface="Bebas Neue" panose="020B0000000000000000" pitchFamily="34" charset="0"/>
              </a:rPr>
              <a:t>dates</a:t>
            </a:r>
            <a:endParaRPr lang="nl-NL" dirty="0">
              <a:solidFill>
                <a:schemeClr val="bg1"/>
              </a:solidFill>
              <a:latin typeface="Bebas Neue" panose="020B0000000000000000" pitchFamily="34" charset="0"/>
            </a:endParaRPr>
          </a:p>
          <a:p>
            <a:pPr>
              <a:lnSpc>
                <a:spcPct val="90000"/>
              </a:lnSpc>
              <a:buFont typeface="Wingdings" pitchFamily="2" charset="2"/>
              <a:buNone/>
            </a:pPr>
            <a:r>
              <a:rPr lang="nl-NL" dirty="0" err="1">
                <a:solidFill>
                  <a:schemeClr val="bg1"/>
                </a:solidFill>
                <a:latin typeface="Bebas Neue" panose="020B0000000000000000" pitchFamily="34" charset="0"/>
              </a:rPr>
              <a:t>Give</a:t>
            </a:r>
            <a:r>
              <a:rPr lang="nl-NL" dirty="0">
                <a:solidFill>
                  <a:schemeClr val="bg1"/>
                </a:solidFill>
                <a:latin typeface="Bebas Neue" panose="020B0000000000000000" pitchFamily="34" charset="0"/>
              </a:rPr>
              <a:t> feedback</a:t>
            </a:r>
          </a:p>
          <a:p>
            <a:pPr>
              <a:lnSpc>
                <a:spcPct val="90000"/>
              </a:lnSpc>
              <a:buFont typeface="Wingdings" pitchFamily="2" charset="2"/>
              <a:buNone/>
            </a:pPr>
            <a:r>
              <a:rPr lang="nl-NL" dirty="0">
                <a:solidFill>
                  <a:schemeClr val="bg1"/>
                </a:solidFill>
                <a:latin typeface="Bebas Neue" panose="020B0000000000000000" pitchFamily="34" charset="0"/>
              </a:rPr>
              <a:t>Manage stakeholders</a:t>
            </a:r>
          </a:p>
          <a:p>
            <a:pPr>
              <a:lnSpc>
                <a:spcPct val="90000"/>
              </a:lnSpc>
              <a:buFont typeface="Wingdings" pitchFamily="2" charset="2"/>
              <a:buNone/>
            </a:pPr>
            <a:r>
              <a:rPr lang="nl-NL" dirty="0">
                <a:solidFill>
                  <a:schemeClr val="bg1"/>
                </a:solidFill>
                <a:latin typeface="Bebas Neue" panose="020B0000000000000000" pitchFamily="34" charset="0"/>
              </a:rPr>
              <a:t>Accept or </a:t>
            </a:r>
            <a:r>
              <a:rPr lang="nl-NL" dirty="0" err="1">
                <a:solidFill>
                  <a:schemeClr val="bg1"/>
                </a:solidFill>
                <a:latin typeface="Bebas Neue" panose="020B0000000000000000" pitchFamily="34" charset="0"/>
              </a:rPr>
              <a:t>reject</a:t>
            </a:r>
            <a:r>
              <a:rPr lang="nl-NL" dirty="0">
                <a:solidFill>
                  <a:schemeClr val="bg1"/>
                </a:solidFill>
                <a:latin typeface="Bebas Neue" panose="020B0000000000000000" pitchFamily="34" charset="0"/>
              </a:rPr>
              <a:t> </a:t>
            </a:r>
            <a:r>
              <a:rPr lang="nl-NL" dirty="0" err="1">
                <a:solidFill>
                  <a:schemeClr val="bg1"/>
                </a:solidFill>
                <a:latin typeface="Bebas Neue" panose="020B0000000000000000" pitchFamily="34" charset="0"/>
              </a:rPr>
              <a:t>results</a:t>
            </a:r>
            <a:endParaRPr lang="nl-NL"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42281083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6" name="Picture 4" descr="yoda-metrojp-8574038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34" name="Rectangle 2"/>
          <p:cNvSpPr>
            <a:spLocks noGrp="1" noChangeArrowheads="1"/>
          </p:cNvSpPr>
          <p:nvPr>
            <p:ph type="title"/>
          </p:nvPr>
        </p:nvSpPr>
        <p:spPr bwMode="auto">
          <a:xfrm>
            <a:off x="597744" y="700336"/>
            <a:ext cx="3497297" cy="2438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rgbClr val="002060"/>
                </a:solidFill>
                <a:latin typeface="Bebas Neue" panose="020B0000000000000000" pitchFamily="34" charset="0"/>
              </a:rPr>
              <a:t>Scrum Master</a:t>
            </a:r>
          </a:p>
        </p:txBody>
      </p:sp>
      <p:sp>
        <p:nvSpPr>
          <p:cNvPr id="69635" name="Rectangle 3"/>
          <p:cNvSpPr>
            <a:spLocks noGrp="1" noChangeArrowheads="1"/>
          </p:cNvSpPr>
          <p:nvPr>
            <p:ph type="body" sz="half" idx="1"/>
          </p:nvPr>
        </p:nvSpPr>
        <p:spPr bwMode="auto">
          <a:xfrm>
            <a:off x="8662640" y="2788568"/>
            <a:ext cx="4213013" cy="2253262"/>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r">
              <a:lnSpc>
                <a:spcPct val="90000"/>
              </a:lnSpc>
              <a:buFontTx/>
              <a:buNone/>
            </a:pPr>
            <a:r>
              <a:rPr lang="nl-NL" sz="4400" dirty="0" err="1">
                <a:solidFill>
                  <a:srgbClr val="002060"/>
                </a:solidFill>
                <a:latin typeface="Bebas Neue" panose="020B0000000000000000" pitchFamily="34" charset="0"/>
              </a:rPr>
              <a:t>Servant</a:t>
            </a:r>
            <a:r>
              <a:rPr lang="nl-NL" sz="4400" dirty="0">
                <a:solidFill>
                  <a:srgbClr val="002060"/>
                </a:solidFill>
                <a:latin typeface="Bebas Neue" panose="020B0000000000000000" pitchFamily="34" charset="0"/>
              </a:rPr>
              <a:t> leader</a:t>
            </a:r>
          </a:p>
          <a:p>
            <a:pPr algn="r">
              <a:lnSpc>
                <a:spcPct val="90000"/>
              </a:lnSpc>
              <a:buFontTx/>
              <a:buNone/>
            </a:pPr>
            <a:r>
              <a:rPr lang="nl-NL" sz="4400" dirty="0">
                <a:solidFill>
                  <a:srgbClr val="002060"/>
                </a:solidFill>
                <a:latin typeface="Bebas Neue" panose="020B0000000000000000" pitchFamily="34" charset="0"/>
              </a:rPr>
              <a:t>Team protector</a:t>
            </a:r>
          </a:p>
          <a:p>
            <a:pPr algn="r">
              <a:lnSpc>
                <a:spcPct val="90000"/>
              </a:lnSpc>
              <a:buFontTx/>
              <a:buNone/>
            </a:pPr>
            <a:r>
              <a:rPr lang="nl-NL" sz="4400" dirty="0">
                <a:solidFill>
                  <a:srgbClr val="002060"/>
                </a:solidFill>
                <a:latin typeface="Bebas Neue" panose="020B0000000000000000" pitchFamily="34" charset="0"/>
              </a:rPr>
              <a:t>Troubleshooter</a:t>
            </a:r>
          </a:p>
          <a:p>
            <a:pPr algn="r">
              <a:lnSpc>
                <a:spcPct val="90000"/>
              </a:lnSpc>
              <a:buFontTx/>
              <a:buNone/>
            </a:pPr>
            <a:r>
              <a:rPr lang="nl-NL" sz="4400" dirty="0">
                <a:solidFill>
                  <a:srgbClr val="002060"/>
                </a:solidFill>
                <a:latin typeface="Bebas Neue" panose="020B0000000000000000" pitchFamily="34" charset="0"/>
              </a:rPr>
              <a:t>Scrum guide</a:t>
            </a:r>
          </a:p>
        </p:txBody>
      </p:sp>
      <p:sp>
        <p:nvSpPr>
          <p:cNvPr id="6" name="Text Box 6"/>
          <p:cNvSpPr txBox="1">
            <a:spLocks noChangeArrowheads="1"/>
          </p:cNvSpPr>
          <p:nvPr/>
        </p:nvSpPr>
        <p:spPr bwMode="auto">
          <a:xfrm>
            <a:off x="11182920" y="9197280"/>
            <a:ext cx="1438275"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800">
                <a:solidFill>
                  <a:schemeClr val="bg1"/>
                </a:solidFill>
              </a:rPr>
              <a:t>picture by </a:t>
            </a:r>
            <a:r>
              <a:rPr lang="en-US" sz="800">
                <a:solidFill>
                  <a:schemeClr val="bg1"/>
                </a:solidFill>
                <a:hlinkClick r:id="rId4"/>
              </a:rPr>
              <a:t>Orange Beard</a:t>
            </a:r>
            <a:endParaRPr lang="en-US" sz="800">
              <a:solidFill>
                <a:schemeClr val="bg1"/>
              </a:solidFill>
            </a:endParaRPr>
          </a:p>
        </p:txBody>
      </p:sp>
    </p:spTree>
    <p:extLst>
      <p:ext uri="{BB962C8B-B14F-4D97-AF65-F5344CB8AC3E}">
        <p14:creationId xmlns:p14="http://schemas.microsoft.com/office/powerpoint/2010/main" val="2589795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2" name="Picture 4" descr="yoda-metrojp-8574038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894" name="Freeform 6"/>
          <p:cNvSpPr>
            <a:spLocks/>
          </p:cNvSpPr>
          <p:nvPr/>
        </p:nvSpPr>
        <p:spPr bwMode="auto">
          <a:xfrm>
            <a:off x="0" y="0"/>
            <a:ext cx="8572783" cy="9753600"/>
          </a:xfrm>
          <a:custGeom>
            <a:avLst/>
            <a:gdLst>
              <a:gd name="T0" fmla="*/ 0 w 3797"/>
              <a:gd name="T1" fmla="*/ 0 h 4320"/>
              <a:gd name="T2" fmla="*/ 3797 w 3797"/>
              <a:gd name="T3" fmla="*/ 0 h 4320"/>
              <a:gd name="T4" fmla="*/ 2968 w 3797"/>
              <a:gd name="T5" fmla="*/ 4320 h 4320"/>
              <a:gd name="T6" fmla="*/ 0 w 3797"/>
              <a:gd name="T7" fmla="*/ 4320 h 4320"/>
            </a:gdLst>
            <a:ahLst/>
            <a:cxnLst>
              <a:cxn ang="0">
                <a:pos x="T0" y="T1"/>
              </a:cxn>
              <a:cxn ang="0">
                <a:pos x="T2" y="T3"/>
              </a:cxn>
              <a:cxn ang="0">
                <a:pos x="T4" y="T5"/>
              </a:cxn>
              <a:cxn ang="0">
                <a:pos x="T6" y="T7"/>
              </a:cxn>
            </a:cxnLst>
            <a:rect l="0" t="0" r="r" b="b"/>
            <a:pathLst>
              <a:path w="3797" h="4320">
                <a:moveTo>
                  <a:pt x="0" y="0"/>
                </a:moveTo>
                <a:lnTo>
                  <a:pt x="3797" y="0"/>
                </a:lnTo>
                <a:lnTo>
                  <a:pt x="2968"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sz="5400">
              <a:latin typeface="Bebas Neue" panose="020B0000000000000000" pitchFamily="34" charset="0"/>
            </a:endParaRPr>
          </a:p>
        </p:txBody>
      </p:sp>
      <p:sp>
        <p:nvSpPr>
          <p:cNvPr id="165890" name="Rectangle 2"/>
          <p:cNvSpPr>
            <a:spLocks noGrp="1" noChangeArrowheads="1"/>
          </p:cNvSpPr>
          <p:nvPr>
            <p:ph type="title"/>
          </p:nvPr>
        </p:nvSpPr>
        <p:spPr bwMode="auto">
          <a:xfrm>
            <a:off x="597744" y="556320"/>
            <a:ext cx="5032586" cy="2438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Scrum Master</a:t>
            </a:r>
          </a:p>
        </p:txBody>
      </p:sp>
      <p:sp>
        <p:nvSpPr>
          <p:cNvPr id="165891" name="Rectangle 3"/>
          <p:cNvSpPr>
            <a:spLocks noGrp="1" noChangeArrowheads="1"/>
          </p:cNvSpPr>
          <p:nvPr>
            <p:ph type="body" sz="half" idx="1"/>
          </p:nvPr>
        </p:nvSpPr>
        <p:spPr bwMode="auto">
          <a:xfrm>
            <a:off x="525736" y="4084712"/>
            <a:ext cx="6877191" cy="352213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nSpc>
                <a:spcPct val="80000"/>
              </a:lnSpc>
              <a:buFontTx/>
              <a:buNone/>
            </a:pPr>
            <a:r>
              <a:rPr lang="nl-NL" sz="4000" dirty="0" err="1">
                <a:solidFill>
                  <a:schemeClr val="bg1"/>
                </a:solidFill>
                <a:latin typeface="Bebas Neue" panose="020B0000000000000000" pitchFamily="34" charset="0"/>
              </a:rPr>
              <a:t>Remove</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impediments</a:t>
            </a:r>
            <a:endParaRPr lang="nl-NL" sz="4000" dirty="0">
              <a:solidFill>
                <a:schemeClr val="bg1"/>
              </a:solidFill>
              <a:latin typeface="Bebas Neue" panose="020B0000000000000000" pitchFamily="34" charset="0"/>
            </a:endParaRPr>
          </a:p>
          <a:p>
            <a:pPr>
              <a:lnSpc>
                <a:spcPct val="80000"/>
              </a:lnSpc>
              <a:buFontTx/>
              <a:buNone/>
            </a:pPr>
            <a:r>
              <a:rPr lang="nl-NL" sz="4000" dirty="0" err="1">
                <a:solidFill>
                  <a:schemeClr val="bg1"/>
                </a:solidFill>
                <a:latin typeface="Bebas Neue" panose="020B0000000000000000" pitchFamily="34" charset="0"/>
              </a:rPr>
              <a:t>Prevent</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interruptions</a:t>
            </a:r>
            <a:endParaRPr lang="nl-NL" sz="4000" dirty="0">
              <a:solidFill>
                <a:schemeClr val="bg1"/>
              </a:solidFill>
              <a:latin typeface="Bebas Neue" panose="020B0000000000000000" pitchFamily="34" charset="0"/>
            </a:endParaRPr>
          </a:p>
          <a:p>
            <a:pPr>
              <a:lnSpc>
                <a:spcPct val="80000"/>
              </a:lnSpc>
              <a:buFontTx/>
              <a:buNone/>
            </a:pPr>
            <a:r>
              <a:rPr lang="nl-NL" sz="4000" dirty="0" err="1">
                <a:solidFill>
                  <a:schemeClr val="bg1"/>
                </a:solidFill>
                <a:latin typeface="Bebas Neue" panose="020B0000000000000000" pitchFamily="34" charset="0"/>
              </a:rPr>
              <a:t>Facilitate</a:t>
            </a:r>
            <a:r>
              <a:rPr lang="nl-NL" sz="4000" dirty="0">
                <a:solidFill>
                  <a:schemeClr val="bg1"/>
                </a:solidFill>
                <a:latin typeface="Bebas Neue" panose="020B0000000000000000" pitchFamily="34" charset="0"/>
              </a:rPr>
              <a:t> the team</a:t>
            </a:r>
          </a:p>
          <a:p>
            <a:pPr>
              <a:lnSpc>
                <a:spcPct val="80000"/>
              </a:lnSpc>
              <a:buFontTx/>
              <a:buNone/>
            </a:pPr>
            <a:r>
              <a:rPr lang="nl-NL" sz="4000" dirty="0">
                <a:solidFill>
                  <a:schemeClr val="bg1"/>
                </a:solidFill>
                <a:latin typeface="Bebas Neue" panose="020B0000000000000000" pitchFamily="34" charset="0"/>
              </a:rPr>
              <a:t>Support the </a:t>
            </a:r>
            <a:r>
              <a:rPr lang="nl-NL" sz="4000" dirty="0" err="1">
                <a:solidFill>
                  <a:schemeClr val="bg1"/>
                </a:solidFill>
                <a:latin typeface="Bebas Neue" panose="020B0000000000000000" pitchFamily="34" charset="0"/>
              </a:rPr>
              <a:t>process</a:t>
            </a:r>
            <a:endParaRPr lang="nl-NL" sz="4000" dirty="0">
              <a:solidFill>
                <a:schemeClr val="bg1"/>
              </a:solidFill>
              <a:latin typeface="Bebas Neue" panose="020B0000000000000000" pitchFamily="34" charset="0"/>
            </a:endParaRPr>
          </a:p>
          <a:p>
            <a:pPr>
              <a:lnSpc>
                <a:spcPct val="80000"/>
              </a:lnSpc>
              <a:buFontTx/>
              <a:buNone/>
            </a:pPr>
            <a:r>
              <a:rPr lang="nl-NL" sz="4000" dirty="0">
                <a:solidFill>
                  <a:schemeClr val="bg1"/>
                </a:solidFill>
                <a:latin typeface="Bebas Neue" panose="020B0000000000000000" pitchFamily="34" charset="0"/>
              </a:rPr>
              <a:t>Manage management</a:t>
            </a:r>
          </a:p>
        </p:txBody>
      </p:sp>
    </p:spTree>
    <p:extLst>
      <p:ext uri="{BB962C8B-B14F-4D97-AF65-F5344CB8AC3E}">
        <p14:creationId xmlns:p14="http://schemas.microsoft.com/office/powerpoint/2010/main" val="26685505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2"/>
          <p:cNvSpPr txBox="1">
            <a:spLocks/>
          </p:cNvSpPr>
          <p:nvPr/>
        </p:nvSpPr>
        <p:spPr>
          <a:xfrm>
            <a:off x="255132" y="164824"/>
            <a:ext cx="12494542" cy="1039568"/>
          </a:xfrm>
          <a:prstGeom prst="rect">
            <a:avLst/>
          </a:prstGeom>
          <a:noFill/>
          <a:ln w="9525">
            <a:noFill/>
            <a:miter lim="800000"/>
            <a:headEnd/>
            <a:tailEnd/>
          </a:ln>
          <a:effectLst/>
        </p:spPr>
        <p:txBody>
          <a:bodyPr vert="horz" wrap="square" lIns="97536" tIns="48768" rIns="97536" bIns="48768" numCol="1" anchor="ctr" anchorCtr="0" compatLnSpc="1">
            <a:prstTxWarp prst="textNoShape">
              <a:avLst/>
            </a:prstTxWarp>
          </a:bodyPr>
          <a:lstStyle>
            <a:defPPr>
              <a:defRPr lang="ja-JP"/>
            </a:defPPr>
            <a:lvl1pPr algn="ctr" defTabSz="685800" fontAlgn="base">
              <a:spcBef>
                <a:spcPct val="0"/>
              </a:spcBef>
              <a:spcAft>
                <a:spcPct val="0"/>
              </a:spcAft>
              <a:defRPr sz="2400">
                <a:solidFill>
                  <a:srgbClr val="FFFFFF"/>
                </a:solidFill>
                <a:latin typeface="Bebas Neue" panose="020B0000000000000000" pitchFamily="34" charset="0"/>
                <a:ea typeface="+mj-ea"/>
              </a:defRPr>
            </a:lvl1pPr>
          </a:lstStyle>
          <a:p>
            <a:pPr algn="l" defTabSz="975321"/>
            <a:r>
              <a:rPr lang="tr-TR" altLang="ja-JP" sz="9600" dirty="0" err="1" smtClean="0"/>
              <a:t>Gsı</a:t>
            </a:r>
            <a:r>
              <a:rPr lang="tr-TR" altLang="ja-JP" sz="9600" dirty="0" smtClean="0"/>
              <a:t> </a:t>
            </a:r>
            <a:r>
              <a:rPr lang="tr-TR" altLang="ja-JP" sz="9600" dirty="0" err="1" smtClean="0"/>
              <a:t>under</a:t>
            </a:r>
            <a:r>
              <a:rPr lang="tr-TR" altLang="ja-JP" sz="9600" dirty="0" smtClean="0"/>
              <a:t> </a:t>
            </a:r>
            <a:r>
              <a:rPr lang="tr-TR" altLang="ja-JP" sz="9600" dirty="0" err="1" smtClean="0"/>
              <a:t>gıs</a:t>
            </a:r>
            <a:endParaRPr lang="en-US" altLang="ja-JP" sz="9600" dirty="0"/>
          </a:p>
        </p:txBody>
      </p:sp>
      <p:sp>
        <p:nvSpPr>
          <p:cNvPr id="9" name="Rectangle 8"/>
          <p:cNvSpPr/>
          <p:nvPr/>
        </p:nvSpPr>
        <p:spPr>
          <a:xfrm>
            <a:off x="4990232" y="2031776"/>
            <a:ext cx="2736304" cy="1949252"/>
          </a:xfrm>
          <a:prstGeom prst="rect">
            <a:avLst/>
          </a:prstGeom>
          <a:noFill/>
          <a:ln>
            <a:solidFill>
              <a:schemeClr val="bg1"/>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tr-TR" sz="2400" dirty="0" smtClean="0">
              <a:solidFill>
                <a:srgbClr val="FF0000"/>
              </a:solidFill>
            </a:endParaRPr>
          </a:p>
          <a:p>
            <a:pPr marL="0" marR="0" indent="0" algn="ctr" defTabSz="584200" rtl="0" fontAlgn="auto" latinLnBrk="1" hangingPunct="0">
              <a:lnSpc>
                <a:spcPct val="100000"/>
              </a:lnSpc>
              <a:spcBef>
                <a:spcPts val="0"/>
              </a:spcBef>
              <a:spcAft>
                <a:spcPts val="0"/>
              </a:spcAft>
              <a:buClrTx/>
              <a:buSzTx/>
              <a:buFontTx/>
              <a:buNone/>
              <a:tabLst/>
            </a:pPr>
            <a:r>
              <a:rPr lang="tr-TR" sz="7200" dirty="0" smtClean="0">
                <a:solidFill>
                  <a:schemeClr val="bg1"/>
                </a:solidFill>
                <a:latin typeface="Bebas Neue" panose="020B0000000000000000" pitchFamily="34" charset="0"/>
              </a:rPr>
              <a:t>GIS</a:t>
            </a: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0000"/>
              </a:solidFill>
              <a:effectLst/>
              <a:uFillTx/>
              <a:latin typeface="+mn-lt"/>
              <a:ea typeface="+mn-ea"/>
              <a:cs typeface="+mn-cs"/>
              <a:sym typeface="Helvetica Light"/>
            </a:endParaRPr>
          </a:p>
        </p:txBody>
      </p:sp>
      <p:sp>
        <p:nvSpPr>
          <p:cNvPr id="10" name="Rounded Rectangle 9"/>
          <p:cNvSpPr/>
          <p:nvPr/>
        </p:nvSpPr>
        <p:spPr>
          <a:xfrm>
            <a:off x="8374608" y="5144286"/>
            <a:ext cx="2736304" cy="1850152"/>
          </a:xfrm>
          <a:prstGeom prst="roundRect">
            <a:avLst/>
          </a:prstGeom>
          <a:noFill/>
          <a:ln>
            <a:solidFill>
              <a:schemeClr val="bg1"/>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rtl="0" latinLnBrk="1" hangingPunct="0"/>
            <a:endParaRPr lang="tr-TR" sz="2400" dirty="0" smtClean="0">
              <a:solidFill>
                <a:srgbClr val="FFFFFF"/>
              </a:solidFill>
            </a:endParaRPr>
          </a:p>
          <a:p>
            <a:pPr rtl="0" latinLnBrk="1" hangingPunct="0"/>
            <a:r>
              <a:rPr lang="tr-TR" sz="5400" dirty="0" smtClean="0">
                <a:solidFill>
                  <a:srgbClr val="FFFFFF"/>
                </a:solidFill>
                <a:latin typeface="Bebas Neue" panose="020B0000000000000000" pitchFamily="34" charset="0"/>
              </a:rPr>
              <a:t>GISS</a:t>
            </a:r>
          </a:p>
          <a:p>
            <a:pPr rtl="0" latinLnBrk="1" hangingPunct="0"/>
            <a:endParaRPr lang="en-US" sz="2400" dirty="0">
              <a:solidFill>
                <a:srgbClr val="FFFFFF"/>
              </a:solidFill>
            </a:endParaRPr>
          </a:p>
        </p:txBody>
      </p:sp>
      <p:sp>
        <p:nvSpPr>
          <p:cNvPr id="11" name="Rounded Rectangle 10"/>
          <p:cNvSpPr/>
          <p:nvPr/>
        </p:nvSpPr>
        <p:spPr>
          <a:xfrm>
            <a:off x="1605856" y="5144285"/>
            <a:ext cx="2736304" cy="1850152"/>
          </a:xfrm>
          <a:prstGeom prst="roundRect">
            <a:avLst/>
          </a:prstGeom>
          <a:noFill/>
          <a:ln>
            <a:solidFill>
              <a:schemeClr val="bg1"/>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rtl="0" latinLnBrk="1" hangingPunct="0"/>
            <a:endParaRPr lang="tr-TR" sz="2400" dirty="0" smtClean="0">
              <a:solidFill>
                <a:srgbClr val="FFFFFF"/>
              </a:solidFill>
            </a:endParaRPr>
          </a:p>
          <a:p>
            <a:pPr rtl="0" latinLnBrk="1" hangingPunct="0"/>
            <a:r>
              <a:rPr lang="tr-TR" sz="5400" dirty="0" smtClean="0">
                <a:solidFill>
                  <a:srgbClr val="FFFFFF"/>
                </a:solidFill>
                <a:latin typeface="Bebas Neue" panose="020B0000000000000000" pitchFamily="34" charset="0"/>
              </a:rPr>
              <a:t>GSMC</a:t>
            </a:r>
          </a:p>
          <a:p>
            <a:pPr rtl="0" latinLnBrk="1" hangingPunct="0"/>
            <a:endParaRPr lang="en-US" sz="2400" dirty="0">
              <a:solidFill>
                <a:srgbClr val="FFFFFF"/>
              </a:solidFill>
            </a:endParaRPr>
          </a:p>
        </p:txBody>
      </p:sp>
      <p:sp>
        <p:nvSpPr>
          <p:cNvPr id="12" name="Rounded Rectangle 11"/>
          <p:cNvSpPr/>
          <p:nvPr/>
        </p:nvSpPr>
        <p:spPr>
          <a:xfrm>
            <a:off x="4990232" y="5138957"/>
            <a:ext cx="2736304" cy="1850152"/>
          </a:xfrm>
          <a:prstGeom prst="roundRect">
            <a:avLst/>
          </a:prstGeom>
          <a:noFill/>
          <a:ln>
            <a:solidFill>
              <a:schemeClr val="bg1"/>
            </a:solidFill>
          </a:ln>
        </p:spPr>
        <p:style>
          <a:lnRef idx="0">
            <a:schemeClr val="accent4"/>
          </a:lnRef>
          <a:fillRef idx="3">
            <a:schemeClr val="accent4"/>
          </a:fillRef>
          <a:effectRef idx="3">
            <a:schemeClr val="accent4"/>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rtl="0" latinLnBrk="1" hangingPunct="0"/>
            <a:endParaRPr lang="tr-TR" sz="2400" dirty="0" smtClean="0">
              <a:solidFill>
                <a:srgbClr val="FFFFFF"/>
              </a:solidFill>
            </a:endParaRPr>
          </a:p>
          <a:p>
            <a:pPr rtl="0" latinLnBrk="1" hangingPunct="0"/>
            <a:r>
              <a:rPr lang="tr-TR" sz="5400" dirty="0" smtClean="0">
                <a:solidFill>
                  <a:srgbClr val="FFFFFF"/>
                </a:solidFill>
                <a:latin typeface="Bebas Neue" panose="020B0000000000000000" pitchFamily="34" charset="0"/>
              </a:rPr>
              <a:t>GADC</a:t>
            </a:r>
          </a:p>
          <a:p>
            <a:pPr rtl="0" latinLnBrk="1" hangingPunct="0"/>
            <a:endParaRPr lang="en-US" sz="2400" dirty="0">
              <a:solidFill>
                <a:srgbClr val="FFFFFF"/>
              </a:solidFill>
            </a:endParaRPr>
          </a:p>
        </p:txBody>
      </p:sp>
      <p:sp>
        <p:nvSpPr>
          <p:cNvPr id="20" name="Rounded Rectangle 19"/>
          <p:cNvSpPr/>
          <p:nvPr/>
        </p:nvSpPr>
        <p:spPr>
          <a:xfrm>
            <a:off x="1605856" y="7873466"/>
            <a:ext cx="2736304" cy="658336"/>
          </a:xfrm>
          <a:prstGeom prst="roundRect">
            <a:avLst/>
          </a:prstGeom>
          <a:solidFill>
            <a:schemeClr val="lt1"/>
          </a:solidFill>
          <a:ln>
            <a:solidFill>
              <a:schemeClr val="accent1">
                <a:lumMod val="50000"/>
              </a:schemeClr>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tr-TR" sz="3200" dirty="0" err="1" smtClean="0">
                <a:solidFill>
                  <a:srgbClr val="002570"/>
                </a:solidFill>
                <a:latin typeface="Bebas Neue" panose="020B0000000000000000" pitchFamily="34" charset="0"/>
              </a:rPr>
              <a:t>Istanbul</a:t>
            </a:r>
            <a:r>
              <a:rPr lang="tr-TR" sz="3200" dirty="0" smtClean="0">
                <a:solidFill>
                  <a:srgbClr val="002570"/>
                </a:solidFill>
                <a:latin typeface="Bebas Neue" panose="020B0000000000000000" pitchFamily="34" charset="0"/>
              </a:rPr>
              <a:t> (GSI)</a:t>
            </a:r>
            <a:endParaRPr kumimoji="0" lang="en-US" sz="3200" b="0" i="0" u="none" strike="noStrike" cap="none" spc="0" normalizeH="0" baseline="0" dirty="0">
              <a:ln>
                <a:noFill/>
              </a:ln>
              <a:solidFill>
                <a:srgbClr val="002570"/>
              </a:solidFill>
              <a:effectLst/>
              <a:uFillTx/>
              <a:latin typeface="Bebas Neue" panose="020B0000000000000000" pitchFamily="34" charset="0"/>
              <a:sym typeface="Helvetica Light"/>
            </a:endParaRPr>
          </a:p>
        </p:txBody>
      </p:sp>
      <p:sp>
        <p:nvSpPr>
          <p:cNvPr id="21" name="Rounded Rectangle 20"/>
          <p:cNvSpPr/>
          <p:nvPr/>
        </p:nvSpPr>
        <p:spPr>
          <a:xfrm>
            <a:off x="5062240" y="7873466"/>
            <a:ext cx="2736304" cy="658336"/>
          </a:xfrm>
          <a:prstGeom prst="roundRect">
            <a:avLst/>
          </a:prstGeom>
          <a:solidFill>
            <a:schemeClr val="lt1"/>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rtl="0" latinLnBrk="1" hangingPunct="0"/>
            <a:r>
              <a:rPr lang="tr-TR" sz="3200" dirty="0" err="1">
                <a:solidFill>
                  <a:srgbClr val="002570"/>
                </a:solidFill>
                <a:latin typeface="Bebas Neue" panose="020B0000000000000000" pitchFamily="34" charset="0"/>
              </a:rPr>
              <a:t>Bangalore</a:t>
            </a:r>
            <a:endParaRPr lang="tr-TR" sz="3200" dirty="0">
              <a:solidFill>
                <a:srgbClr val="002570"/>
              </a:solidFill>
              <a:latin typeface="Bebas Neue" panose="020B0000000000000000" pitchFamily="34" charset="0"/>
            </a:endParaRPr>
          </a:p>
        </p:txBody>
      </p:sp>
      <p:sp>
        <p:nvSpPr>
          <p:cNvPr id="22" name="Rounded Rectangle 21"/>
          <p:cNvSpPr/>
          <p:nvPr/>
        </p:nvSpPr>
        <p:spPr>
          <a:xfrm>
            <a:off x="8374608" y="7886968"/>
            <a:ext cx="2736304" cy="658336"/>
          </a:xfrm>
          <a:prstGeom prst="roundRect">
            <a:avLst/>
          </a:prstGeom>
          <a:solidFill>
            <a:schemeClr val="lt1"/>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rtl="0" latinLnBrk="1" hangingPunct="0"/>
            <a:r>
              <a:rPr lang="tr-TR" sz="3200" dirty="0" err="1">
                <a:solidFill>
                  <a:srgbClr val="002570"/>
                </a:solidFill>
                <a:latin typeface="Bebas Neue" panose="020B0000000000000000" pitchFamily="34" charset="0"/>
              </a:rPr>
              <a:t>Dalian</a:t>
            </a:r>
            <a:endParaRPr lang="en-US" sz="3200" dirty="0">
              <a:solidFill>
                <a:srgbClr val="002570"/>
              </a:solidFill>
              <a:latin typeface="Bebas Neue" panose="020B0000000000000000" pitchFamily="34" charset="0"/>
            </a:endParaRPr>
          </a:p>
        </p:txBody>
      </p:sp>
      <p:cxnSp>
        <p:nvCxnSpPr>
          <p:cNvPr id="3" name="Straight Connector 2"/>
          <p:cNvCxnSpPr>
            <a:endCxn id="12" idx="0"/>
          </p:cNvCxnSpPr>
          <p:nvPr/>
        </p:nvCxnSpPr>
        <p:spPr>
          <a:xfrm>
            <a:off x="6358384" y="4084712"/>
            <a:ext cx="0" cy="1054245"/>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2974008" y="4611834"/>
            <a:ext cx="6768752" cy="24490"/>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27" name="Straight Connector 26"/>
          <p:cNvCxnSpPr/>
          <p:nvPr/>
        </p:nvCxnSpPr>
        <p:spPr>
          <a:xfrm>
            <a:off x="2974008" y="4611834"/>
            <a:ext cx="0" cy="551612"/>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flipH="1" flipV="1">
            <a:off x="2974008" y="7397080"/>
            <a:ext cx="6768752" cy="24490"/>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2" name="Straight Connector 31"/>
          <p:cNvCxnSpPr/>
          <p:nvPr/>
        </p:nvCxnSpPr>
        <p:spPr>
          <a:xfrm>
            <a:off x="2974008" y="7421570"/>
            <a:ext cx="0" cy="551612"/>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3" name="Straight Connector 32"/>
          <p:cNvCxnSpPr/>
          <p:nvPr/>
        </p:nvCxnSpPr>
        <p:spPr>
          <a:xfrm>
            <a:off x="6358384" y="6989109"/>
            <a:ext cx="0" cy="1054245"/>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4" name="Straight Connector 33"/>
          <p:cNvCxnSpPr/>
          <p:nvPr/>
        </p:nvCxnSpPr>
        <p:spPr>
          <a:xfrm>
            <a:off x="9742760" y="4613220"/>
            <a:ext cx="0" cy="551612"/>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a:off x="9731920" y="7421532"/>
            <a:ext cx="0" cy="551612"/>
          </a:xfrm>
          <a:prstGeom prst="line">
            <a:avLst/>
          </a:prstGeom>
          <a:noFill/>
          <a:ln w="25400" cap="flat">
            <a:solidFill>
              <a:schemeClr val="bg1"/>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07299137"/>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jedis-donabelandewen-196297543-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3779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0" name="Rectangle 2"/>
          <p:cNvSpPr>
            <a:spLocks noGrp="1" noChangeArrowheads="1"/>
          </p:cNvSpPr>
          <p:nvPr>
            <p:ph type="title"/>
          </p:nvPr>
        </p:nvSpPr>
        <p:spPr bwMode="auto">
          <a:xfrm>
            <a:off x="3838104" y="124272"/>
            <a:ext cx="4991672" cy="22352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r>
              <a:rPr lang="nl-NL" sz="9600" dirty="0">
                <a:solidFill>
                  <a:schemeClr val="bg1"/>
                </a:solidFill>
                <a:latin typeface="Bebas Neue" panose="020B0000000000000000" pitchFamily="34" charset="0"/>
              </a:rPr>
              <a:t>The Team</a:t>
            </a:r>
          </a:p>
        </p:txBody>
      </p:sp>
      <p:sp>
        <p:nvSpPr>
          <p:cNvPr id="68611" name="Rectangle 3"/>
          <p:cNvSpPr>
            <a:spLocks noGrp="1" noChangeArrowheads="1"/>
          </p:cNvSpPr>
          <p:nvPr>
            <p:ph type="body" sz="half" idx="1"/>
          </p:nvPr>
        </p:nvSpPr>
        <p:spPr bwMode="auto">
          <a:xfrm>
            <a:off x="0" y="6677000"/>
            <a:ext cx="13004800" cy="2253262"/>
          </a:xfrm>
          <a:solidFill>
            <a:schemeClr val="tx1">
              <a:alpha val="50000"/>
            </a:schemeClr>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ctr">
              <a:buFontTx/>
              <a:buNone/>
            </a:pPr>
            <a:r>
              <a:rPr lang="tr-TR" sz="4000" dirty="0" smtClean="0">
                <a:solidFill>
                  <a:schemeClr val="bg1"/>
                </a:solidFill>
                <a:latin typeface="Bebas Neue" panose="020B0000000000000000" pitchFamily="34" charset="0"/>
              </a:rPr>
              <a:t>Self-</a:t>
            </a:r>
            <a:r>
              <a:rPr lang="tr-TR" sz="4000" dirty="0" err="1" smtClean="0">
                <a:solidFill>
                  <a:schemeClr val="bg1"/>
                </a:solidFill>
                <a:latin typeface="Bebas Neue" panose="020B0000000000000000" pitchFamily="34" charset="0"/>
              </a:rPr>
              <a:t>motıvated</a:t>
            </a:r>
            <a:r>
              <a:rPr lang="tr-TR" sz="4000" dirty="0" smtClean="0">
                <a:solidFill>
                  <a:schemeClr val="bg1"/>
                </a:solidFill>
                <a:latin typeface="Bebas Neue" panose="020B0000000000000000" pitchFamily="34" charset="0"/>
              </a:rPr>
              <a:t>                            </a:t>
            </a:r>
            <a:r>
              <a:rPr lang="nl-NL" sz="4000" dirty="0" smtClean="0">
                <a:solidFill>
                  <a:schemeClr val="bg1"/>
                </a:solidFill>
                <a:latin typeface="Bebas Neue" panose="020B0000000000000000" pitchFamily="34" charset="0"/>
              </a:rPr>
              <a:t>Small </a:t>
            </a:r>
            <a:r>
              <a:rPr lang="nl-NL" sz="4000" dirty="0">
                <a:solidFill>
                  <a:schemeClr val="bg1"/>
                </a:solidFill>
                <a:latin typeface="Bebas Neue" panose="020B0000000000000000" pitchFamily="34" charset="0"/>
              </a:rPr>
              <a:t>(5–9 </a:t>
            </a:r>
            <a:r>
              <a:rPr lang="nl-NL" sz="4000" dirty="0" err="1">
                <a:solidFill>
                  <a:schemeClr val="bg1"/>
                </a:solidFill>
                <a:latin typeface="Bebas Neue" panose="020B0000000000000000" pitchFamily="34" charset="0"/>
              </a:rPr>
              <a:t>people</a:t>
            </a:r>
            <a:r>
              <a:rPr lang="nl-NL" sz="4000" dirty="0">
                <a:solidFill>
                  <a:schemeClr val="bg1"/>
                </a:solidFill>
                <a:latin typeface="Bebas Neue" panose="020B0000000000000000" pitchFamily="34" charset="0"/>
              </a:rPr>
              <a:t>)</a:t>
            </a:r>
          </a:p>
          <a:p>
            <a:pPr algn="ctr">
              <a:buFontTx/>
              <a:buNone/>
            </a:pPr>
            <a:r>
              <a:rPr lang="nl-NL" sz="4000" dirty="0" smtClean="0">
                <a:solidFill>
                  <a:schemeClr val="bg1"/>
                </a:solidFill>
                <a:latin typeface="Bebas Neue" panose="020B0000000000000000" pitchFamily="34" charset="0"/>
              </a:rPr>
              <a:t>Col</a:t>
            </a:r>
            <a:r>
              <a:rPr lang="tr-TR" sz="4000" dirty="0" smtClean="0">
                <a:solidFill>
                  <a:schemeClr val="bg1"/>
                </a:solidFill>
                <a:latin typeface="Bebas Neue" panose="020B0000000000000000" pitchFamily="34" charset="0"/>
              </a:rPr>
              <a:t>l</a:t>
            </a:r>
            <a:r>
              <a:rPr lang="nl-NL" sz="4000" dirty="0" err="1" smtClean="0">
                <a:solidFill>
                  <a:schemeClr val="bg1"/>
                </a:solidFill>
                <a:latin typeface="Bebas Neue" panose="020B0000000000000000" pitchFamily="34" charset="0"/>
              </a:rPr>
              <a:t>ocated</a:t>
            </a:r>
            <a:r>
              <a:rPr lang="nl-NL" sz="4000" dirty="0" smtClean="0">
                <a:solidFill>
                  <a:schemeClr val="bg1"/>
                </a:solidFill>
                <a:latin typeface="Bebas Neue" panose="020B0000000000000000" pitchFamily="34" charset="0"/>
              </a:rPr>
              <a:t>               </a:t>
            </a:r>
            <a:r>
              <a:rPr lang="tr-TR" sz="4000" dirty="0" smtClean="0">
                <a:solidFill>
                  <a:schemeClr val="bg1"/>
                </a:solidFill>
                <a:latin typeface="Bebas Neue" panose="020B0000000000000000" pitchFamily="34" charset="0"/>
              </a:rPr>
              <a:t>    </a:t>
            </a:r>
            <a:r>
              <a:rPr lang="nl-NL" sz="4000" dirty="0" smtClean="0">
                <a:solidFill>
                  <a:schemeClr val="bg1"/>
                </a:solidFill>
                <a:latin typeface="Bebas Neue" panose="020B0000000000000000" pitchFamily="34" charset="0"/>
              </a:rPr>
              <a:t>Cross-</a:t>
            </a:r>
            <a:r>
              <a:rPr lang="nl-NL" sz="4000" dirty="0" err="1" smtClean="0">
                <a:solidFill>
                  <a:schemeClr val="bg1"/>
                </a:solidFill>
                <a:latin typeface="Bebas Neue" panose="020B0000000000000000" pitchFamily="34" charset="0"/>
              </a:rPr>
              <a:t>functional</a:t>
            </a:r>
            <a:endParaRPr lang="nl-NL" sz="4000" dirty="0">
              <a:solidFill>
                <a:schemeClr val="bg1"/>
              </a:solidFill>
              <a:latin typeface="Bebas Neue" panose="020B0000000000000000" pitchFamily="34" charset="0"/>
            </a:endParaRPr>
          </a:p>
          <a:p>
            <a:pPr algn="ctr">
              <a:buFontTx/>
              <a:buNone/>
            </a:pPr>
            <a:r>
              <a:rPr lang="nl-NL" sz="4000" dirty="0" err="1" smtClean="0">
                <a:solidFill>
                  <a:schemeClr val="bg1"/>
                </a:solidFill>
                <a:latin typeface="Bebas Neue" panose="020B0000000000000000" pitchFamily="34" charset="0"/>
              </a:rPr>
              <a:t>Self-organized</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Full-time</a:t>
            </a:r>
            <a:endParaRPr lang="nl-NL" sz="4000" dirty="0">
              <a:solidFill>
                <a:schemeClr val="bg1"/>
              </a:solidFill>
              <a:latin typeface="Bebas Neue" panose="020B0000000000000000" pitchFamily="34" charset="0"/>
            </a:endParaRPr>
          </a:p>
        </p:txBody>
      </p:sp>
      <p:sp>
        <p:nvSpPr>
          <p:cNvPr id="68614" name="Text Box 6"/>
          <p:cNvSpPr txBox="1">
            <a:spLocks noChangeArrowheads="1"/>
          </p:cNvSpPr>
          <p:nvPr/>
        </p:nvSpPr>
        <p:spPr bwMode="auto">
          <a:xfrm>
            <a:off x="354872" y="9385583"/>
            <a:ext cx="1742204" cy="31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r>
              <a:rPr lang="en-US" sz="1200">
                <a:solidFill>
                  <a:schemeClr val="bg1"/>
                </a:solidFill>
                <a:latin typeface="Bebas Neue" panose="020B0000000000000000" pitchFamily="34" charset="0"/>
              </a:rPr>
              <a:t>picture by </a:t>
            </a:r>
            <a:r>
              <a:rPr lang="en-US" sz="1200">
                <a:solidFill>
                  <a:schemeClr val="bg1"/>
                </a:solidFill>
                <a:latin typeface="Bebas Neue" panose="020B0000000000000000" pitchFamily="34" charset="0"/>
                <a:hlinkClick r:id="rId4"/>
              </a:rPr>
              <a:t>ewen and donabel</a:t>
            </a:r>
            <a:endParaRPr lang="en-US" sz="1200">
              <a:solidFill>
                <a:schemeClr val="bg1"/>
              </a:solidFill>
              <a:latin typeface="Bebas Neue" panose="020B0000000000000000" pitchFamily="34" charset="0"/>
            </a:endParaRPr>
          </a:p>
        </p:txBody>
      </p:sp>
    </p:spTree>
    <p:extLst>
      <p:ext uri="{BB962C8B-B14F-4D97-AF65-F5344CB8AC3E}">
        <p14:creationId xmlns:p14="http://schemas.microsoft.com/office/powerpoint/2010/main" val="1830975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6" name="Picture 4" descr="jedis-donabelandewen-196297543-x"/>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0"/>
            <a:ext cx="13004800" cy="9753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8" name="Freeform 6"/>
          <p:cNvSpPr>
            <a:spLocks/>
          </p:cNvSpPr>
          <p:nvPr/>
        </p:nvSpPr>
        <p:spPr bwMode="auto">
          <a:xfrm>
            <a:off x="1" y="0"/>
            <a:ext cx="7457441" cy="9753600"/>
          </a:xfrm>
          <a:custGeom>
            <a:avLst/>
            <a:gdLst>
              <a:gd name="T0" fmla="*/ 0 w 3303"/>
              <a:gd name="T1" fmla="*/ 0 h 4320"/>
              <a:gd name="T2" fmla="*/ 3303 w 3303"/>
              <a:gd name="T3" fmla="*/ 0 h 4320"/>
              <a:gd name="T4" fmla="*/ 2968 w 3303"/>
              <a:gd name="T5" fmla="*/ 4320 h 4320"/>
              <a:gd name="T6" fmla="*/ 0 w 3303"/>
              <a:gd name="T7" fmla="*/ 4320 h 4320"/>
            </a:gdLst>
            <a:ahLst/>
            <a:cxnLst>
              <a:cxn ang="0">
                <a:pos x="T0" y="T1"/>
              </a:cxn>
              <a:cxn ang="0">
                <a:pos x="T2" y="T3"/>
              </a:cxn>
              <a:cxn ang="0">
                <a:pos x="T4" y="T5"/>
              </a:cxn>
              <a:cxn ang="0">
                <a:pos x="T6" y="T7"/>
              </a:cxn>
            </a:cxnLst>
            <a:rect l="0" t="0" r="r" b="b"/>
            <a:pathLst>
              <a:path w="3303" h="4320">
                <a:moveTo>
                  <a:pt x="0" y="0"/>
                </a:moveTo>
                <a:lnTo>
                  <a:pt x="3303" y="0"/>
                </a:lnTo>
                <a:lnTo>
                  <a:pt x="2968"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sz="5400">
              <a:latin typeface="Bebas Neue" panose="020B0000000000000000" pitchFamily="34" charset="0"/>
            </a:endParaRPr>
          </a:p>
        </p:txBody>
      </p:sp>
      <p:sp>
        <p:nvSpPr>
          <p:cNvPr id="166914" name="Rectangle 2"/>
          <p:cNvSpPr>
            <a:spLocks noGrp="1" noChangeArrowheads="1"/>
          </p:cNvSpPr>
          <p:nvPr>
            <p:ph type="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a:bodyPr>
          <a:lstStyle/>
          <a:p>
            <a:pPr algn="l"/>
            <a:r>
              <a:rPr lang="nl-NL" sz="9600" dirty="0">
                <a:solidFill>
                  <a:schemeClr val="bg1"/>
                </a:solidFill>
                <a:latin typeface="Bebas Neue" panose="020B0000000000000000" pitchFamily="34" charset="0"/>
              </a:rPr>
              <a:t>The Team</a:t>
            </a:r>
          </a:p>
        </p:txBody>
      </p:sp>
      <p:sp>
        <p:nvSpPr>
          <p:cNvPr id="166915" name="Rectangle 3"/>
          <p:cNvSpPr>
            <a:spLocks noGrp="1" noChangeArrowheads="1"/>
          </p:cNvSpPr>
          <p:nvPr>
            <p:ph type="body" sz="half" idx="1"/>
          </p:nvPr>
        </p:nvSpPr>
        <p:spPr bwMode="auto">
          <a:xfrm>
            <a:off x="650240" y="2275840"/>
            <a:ext cx="5743787" cy="382919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buFontTx/>
              <a:buNone/>
            </a:pPr>
            <a:r>
              <a:rPr lang="nl-NL" sz="4000" dirty="0" err="1">
                <a:solidFill>
                  <a:schemeClr val="bg1"/>
                </a:solidFill>
                <a:latin typeface="Bebas Neue" panose="020B0000000000000000" pitchFamily="34" charset="0"/>
              </a:rPr>
              <a:t>Define</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tasks</a:t>
            </a:r>
            <a:endParaRPr lang="nl-NL" sz="4000" dirty="0">
              <a:solidFill>
                <a:schemeClr val="bg1"/>
              </a:solidFill>
              <a:latin typeface="Bebas Neue" panose="020B0000000000000000" pitchFamily="34" charset="0"/>
            </a:endParaRPr>
          </a:p>
          <a:p>
            <a:pPr>
              <a:buFontTx/>
              <a:buNone/>
            </a:pPr>
            <a:r>
              <a:rPr lang="nl-NL" sz="4000" dirty="0" err="1">
                <a:solidFill>
                  <a:schemeClr val="bg1"/>
                </a:solidFill>
                <a:latin typeface="Bebas Neue" panose="020B0000000000000000" pitchFamily="34" charset="0"/>
              </a:rPr>
              <a:t>Estimate</a:t>
            </a:r>
            <a:r>
              <a:rPr lang="nl-NL" sz="4000" dirty="0">
                <a:solidFill>
                  <a:schemeClr val="bg1"/>
                </a:solidFill>
                <a:latin typeface="Bebas Neue" panose="020B0000000000000000" pitchFamily="34" charset="0"/>
              </a:rPr>
              <a:t> effort</a:t>
            </a:r>
          </a:p>
          <a:p>
            <a:pPr>
              <a:buFontTx/>
              <a:buNone/>
            </a:pPr>
            <a:r>
              <a:rPr lang="nl-NL" sz="4000" dirty="0" err="1">
                <a:solidFill>
                  <a:schemeClr val="bg1"/>
                </a:solidFill>
                <a:latin typeface="Bebas Neue" panose="020B0000000000000000" pitchFamily="34" charset="0"/>
              </a:rPr>
              <a:t>Develop</a:t>
            </a:r>
            <a:r>
              <a:rPr lang="nl-NL" sz="4000" dirty="0">
                <a:solidFill>
                  <a:schemeClr val="bg1"/>
                </a:solidFill>
                <a:latin typeface="Bebas Neue" panose="020B0000000000000000" pitchFamily="34" charset="0"/>
              </a:rPr>
              <a:t> product</a:t>
            </a:r>
          </a:p>
          <a:p>
            <a:pPr>
              <a:buFontTx/>
              <a:buNone/>
            </a:pPr>
            <a:r>
              <a:rPr lang="nl-NL" sz="4000" dirty="0">
                <a:solidFill>
                  <a:schemeClr val="bg1"/>
                </a:solidFill>
                <a:latin typeface="Bebas Neue" panose="020B0000000000000000" pitchFamily="34" charset="0"/>
              </a:rPr>
              <a:t>Ensure </a:t>
            </a:r>
            <a:r>
              <a:rPr lang="nl-NL" sz="4000" dirty="0" err="1">
                <a:solidFill>
                  <a:schemeClr val="bg1"/>
                </a:solidFill>
                <a:latin typeface="Bebas Neue" panose="020B0000000000000000" pitchFamily="34" charset="0"/>
              </a:rPr>
              <a:t>quality</a:t>
            </a:r>
            <a:endParaRPr lang="nl-NL" sz="4000" dirty="0">
              <a:solidFill>
                <a:schemeClr val="bg1"/>
              </a:solidFill>
              <a:latin typeface="Bebas Neue" panose="020B0000000000000000" pitchFamily="34" charset="0"/>
            </a:endParaRPr>
          </a:p>
          <a:p>
            <a:pPr>
              <a:buFontTx/>
              <a:buNone/>
            </a:pPr>
            <a:r>
              <a:rPr lang="nl-NL" sz="4000" dirty="0" err="1">
                <a:solidFill>
                  <a:schemeClr val="bg1"/>
                </a:solidFill>
                <a:latin typeface="Bebas Neue" panose="020B0000000000000000" pitchFamily="34" charset="0"/>
              </a:rPr>
              <a:t>Evolve</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processes</a:t>
            </a:r>
            <a:endParaRPr lang="nl-NL"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3134160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5" name="Rectangle 13"/>
          <p:cNvSpPr>
            <a:spLocks noGrp="1" noChangeArrowheads="1"/>
          </p:cNvSpPr>
          <p:nvPr>
            <p:ph type="title"/>
          </p:nvPr>
        </p:nvSpPr>
        <p:spPr bwMode="auto">
          <a:xfrm>
            <a:off x="2540" y="52776"/>
            <a:ext cx="11704320" cy="122823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Product </a:t>
            </a:r>
            <a:r>
              <a:rPr lang="nl-NL" sz="9600" dirty="0" err="1">
                <a:solidFill>
                  <a:schemeClr val="bg1"/>
                </a:solidFill>
                <a:latin typeface="Bebas Neue" panose="020B0000000000000000" pitchFamily="34" charset="0"/>
              </a:rPr>
              <a:t>Backlog</a:t>
            </a:r>
            <a:endParaRPr lang="en-US" sz="9600" dirty="0">
              <a:solidFill>
                <a:schemeClr val="bg1"/>
              </a:solidFill>
              <a:latin typeface="Bebas Neue" panose="020B0000000000000000"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2572544"/>
            <a:ext cx="11468100" cy="612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49964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2572544"/>
            <a:ext cx="11468100" cy="612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4743" name="Freeform 7"/>
          <p:cNvSpPr>
            <a:spLocks/>
          </p:cNvSpPr>
          <p:nvPr/>
        </p:nvSpPr>
        <p:spPr bwMode="auto">
          <a:xfrm>
            <a:off x="0" y="0"/>
            <a:ext cx="9500729" cy="9753600"/>
          </a:xfrm>
          <a:custGeom>
            <a:avLst/>
            <a:gdLst>
              <a:gd name="T0" fmla="*/ 0 w 4208"/>
              <a:gd name="T1" fmla="*/ 0 h 4320"/>
              <a:gd name="T2" fmla="*/ 4208 w 4208"/>
              <a:gd name="T3" fmla="*/ 0 h 4320"/>
              <a:gd name="T4" fmla="*/ 3673 w 4208"/>
              <a:gd name="T5" fmla="*/ 4320 h 4320"/>
              <a:gd name="T6" fmla="*/ 0 w 4208"/>
              <a:gd name="T7" fmla="*/ 4320 h 4320"/>
            </a:gdLst>
            <a:ahLst/>
            <a:cxnLst>
              <a:cxn ang="0">
                <a:pos x="T0" y="T1"/>
              </a:cxn>
              <a:cxn ang="0">
                <a:pos x="T2" y="T3"/>
              </a:cxn>
              <a:cxn ang="0">
                <a:pos x="T4" y="T5"/>
              </a:cxn>
              <a:cxn ang="0">
                <a:pos x="T6" y="T7"/>
              </a:cxn>
            </a:cxnLst>
            <a:rect l="0" t="0" r="r" b="b"/>
            <a:pathLst>
              <a:path w="4208" h="4320">
                <a:moveTo>
                  <a:pt x="0" y="0"/>
                </a:moveTo>
                <a:lnTo>
                  <a:pt x="4208" y="0"/>
                </a:lnTo>
                <a:lnTo>
                  <a:pt x="3673"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sz="4400">
              <a:latin typeface="Bebas Neue" panose="020B0000000000000000" pitchFamily="34" charset="0"/>
            </a:endParaRPr>
          </a:p>
        </p:txBody>
      </p:sp>
      <p:sp>
        <p:nvSpPr>
          <p:cNvPr id="244739" name="Rectangle 3"/>
          <p:cNvSpPr>
            <a:spLocks noGrp="1" noChangeArrowheads="1"/>
          </p:cNvSpPr>
          <p:nvPr>
            <p:ph type="title"/>
          </p:nvPr>
        </p:nvSpPr>
        <p:spPr bwMode="auto">
          <a:xfrm>
            <a:off x="0" y="3870"/>
            <a:ext cx="11704320" cy="122823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Product </a:t>
            </a:r>
            <a:r>
              <a:rPr lang="nl-NL" sz="9600" dirty="0" err="1">
                <a:solidFill>
                  <a:schemeClr val="bg1"/>
                </a:solidFill>
                <a:latin typeface="Bebas Neue" panose="020B0000000000000000" pitchFamily="34" charset="0"/>
              </a:rPr>
              <a:t>Backlog</a:t>
            </a:r>
            <a:endParaRPr lang="nl-NL" sz="9600" dirty="0">
              <a:solidFill>
                <a:schemeClr val="bg1"/>
              </a:solidFill>
              <a:latin typeface="Bebas Neue" panose="020B0000000000000000" pitchFamily="34" charset="0"/>
            </a:endParaRPr>
          </a:p>
        </p:txBody>
      </p:sp>
      <p:sp>
        <p:nvSpPr>
          <p:cNvPr id="244742" name="Rectangle 6"/>
          <p:cNvSpPr>
            <a:spLocks noGrp="1" noChangeArrowheads="1"/>
          </p:cNvSpPr>
          <p:nvPr>
            <p:ph type="body" idx="4294967295"/>
          </p:nvPr>
        </p:nvSpPr>
        <p:spPr bwMode="auto">
          <a:xfrm>
            <a:off x="597744" y="1852464"/>
            <a:ext cx="11704320" cy="6552727"/>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a:buFontTx/>
              <a:buNone/>
            </a:pPr>
            <a:r>
              <a:rPr lang="nl-NL" dirty="0" err="1">
                <a:solidFill>
                  <a:schemeClr val="bg1"/>
                </a:solidFill>
                <a:latin typeface="Bebas Neue" panose="020B0000000000000000" pitchFamily="34" charset="0"/>
              </a:rPr>
              <a:t>Owned</a:t>
            </a:r>
            <a:r>
              <a:rPr lang="nl-NL" dirty="0">
                <a:solidFill>
                  <a:schemeClr val="bg1"/>
                </a:solidFill>
                <a:latin typeface="Bebas Neue" panose="020B0000000000000000" pitchFamily="34" charset="0"/>
              </a:rPr>
              <a:t> </a:t>
            </a:r>
            <a:r>
              <a:rPr lang="nl-NL" dirty="0" err="1">
                <a:solidFill>
                  <a:schemeClr val="bg1"/>
                </a:solidFill>
                <a:latin typeface="Bebas Neue" panose="020B0000000000000000" pitchFamily="34" charset="0"/>
              </a:rPr>
              <a:t>by</a:t>
            </a:r>
            <a:r>
              <a:rPr lang="nl-NL" dirty="0">
                <a:solidFill>
                  <a:schemeClr val="bg1"/>
                </a:solidFill>
                <a:latin typeface="Bebas Neue" panose="020B0000000000000000" pitchFamily="34" charset="0"/>
              </a:rPr>
              <a:t> Product </a:t>
            </a:r>
            <a:r>
              <a:rPr lang="nl-NL" dirty="0" err="1">
                <a:solidFill>
                  <a:schemeClr val="bg1"/>
                </a:solidFill>
                <a:latin typeface="Bebas Neue" panose="020B0000000000000000" pitchFamily="34" charset="0"/>
              </a:rPr>
              <a:t>Owner</a:t>
            </a:r>
            <a:endParaRPr lang="nl-NL" dirty="0">
              <a:solidFill>
                <a:schemeClr val="bg1"/>
              </a:solidFill>
              <a:latin typeface="Bebas Neue" panose="020B0000000000000000" pitchFamily="34" charset="0"/>
            </a:endParaRPr>
          </a:p>
          <a:p>
            <a:pPr>
              <a:buFontTx/>
              <a:buNone/>
            </a:pPr>
            <a:r>
              <a:rPr lang="nl-NL" dirty="0">
                <a:solidFill>
                  <a:schemeClr val="bg1"/>
                </a:solidFill>
                <a:latin typeface="Bebas Neue" panose="020B0000000000000000" pitchFamily="34" charset="0"/>
              </a:rPr>
              <a:t>High-level </a:t>
            </a:r>
            <a:r>
              <a:rPr lang="nl-NL" dirty="0" err="1">
                <a:solidFill>
                  <a:schemeClr val="bg1"/>
                </a:solidFill>
                <a:latin typeface="Bebas Neue" panose="020B0000000000000000" pitchFamily="34" charset="0"/>
              </a:rPr>
              <a:t>requirements</a:t>
            </a:r>
            <a:endParaRPr lang="nl-NL" dirty="0">
              <a:solidFill>
                <a:schemeClr val="bg1"/>
              </a:solidFill>
              <a:latin typeface="Bebas Neue" panose="020B0000000000000000" pitchFamily="34" charset="0"/>
            </a:endParaRPr>
          </a:p>
          <a:p>
            <a:pPr>
              <a:buFontTx/>
              <a:buNone/>
            </a:pPr>
            <a:r>
              <a:rPr lang="nl-NL" dirty="0" err="1">
                <a:solidFill>
                  <a:schemeClr val="bg1"/>
                </a:solidFill>
                <a:latin typeface="Bebas Neue" panose="020B0000000000000000" pitchFamily="34" charset="0"/>
              </a:rPr>
              <a:t>Expressed</a:t>
            </a:r>
            <a:r>
              <a:rPr lang="nl-NL" dirty="0">
                <a:solidFill>
                  <a:schemeClr val="bg1"/>
                </a:solidFill>
                <a:latin typeface="Bebas Neue" panose="020B0000000000000000" pitchFamily="34" charset="0"/>
              </a:rPr>
              <a:t> as business </a:t>
            </a:r>
            <a:r>
              <a:rPr lang="nl-NL" dirty="0" err="1">
                <a:solidFill>
                  <a:schemeClr val="bg1"/>
                </a:solidFill>
                <a:latin typeface="Bebas Neue" panose="020B0000000000000000" pitchFamily="34" charset="0"/>
              </a:rPr>
              <a:t>value</a:t>
            </a:r>
            <a:endParaRPr lang="nl-NL" dirty="0">
              <a:solidFill>
                <a:schemeClr val="bg1"/>
              </a:solidFill>
              <a:latin typeface="Bebas Neue" panose="020B0000000000000000" pitchFamily="34" charset="0"/>
            </a:endParaRPr>
          </a:p>
          <a:p>
            <a:pPr>
              <a:buFontTx/>
              <a:buNone/>
            </a:pPr>
            <a:r>
              <a:rPr lang="nl-NL" dirty="0" err="1">
                <a:solidFill>
                  <a:schemeClr val="bg1"/>
                </a:solidFill>
                <a:latin typeface="Bebas Neue" panose="020B0000000000000000" pitchFamily="34" charset="0"/>
              </a:rPr>
              <a:t>Not</a:t>
            </a:r>
            <a:r>
              <a:rPr lang="nl-NL" dirty="0">
                <a:solidFill>
                  <a:schemeClr val="bg1"/>
                </a:solidFill>
                <a:latin typeface="Bebas Neue" panose="020B0000000000000000" pitchFamily="34" charset="0"/>
              </a:rPr>
              <a:t> complete, nor perfect</a:t>
            </a:r>
          </a:p>
          <a:p>
            <a:pPr>
              <a:buFontTx/>
              <a:buNone/>
            </a:pPr>
            <a:r>
              <a:rPr lang="nl-NL" dirty="0" err="1">
                <a:solidFill>
                  <a:schemeClr val="bg1"/>
                </a:solidFill>
                <a:latin typeface="Bebas Neue" panose="020B0000000000000000" pitchFamily="34" charset="0"/>
              </a:rPr>
              <a:t>Expected</a:t>
            </a:r>
            <a:r>
              <a:rPr lang="nl-NL" dirty="0">
                <a:solidFill>
                  <a:schemeClr val="bg1"/>
                </a:solidFill>
                <a:latin typeface="Bebas Neue" panose="020B0000000000000000" pitchFamily="34" charset="0"/>
              </a:rPr>
              <a:t> to change &amp; </a:t>
            </a:r>
            <a:r>
              <a:rPr lang="nl-NL" dirty="0" err="1" smtClean="0">
                <a:solidFill>
                  <a:schemeClr val="bg1"/>
                </a:solidFill>
                <a:latin typeface="Bebas Neue" panose="020B0000000000000000" pitchFamily="34" charset="0"/>
              </a:rPr>
              <a:t>evolve</a:t>
            </a:r>
            <a:endParaRPr lang="nl-NL"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2926227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bwMode="auto">
          <a:xfrm>
            <a:off x="7566" y="24830"/>
            <a:ext cx="11704320" cy="121016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User </a:t>
            </a:r>
            <a:r>
              <a:rPr lang="nl-NL" sz="9600" dirty="0" err="1">
                <a:solidFill>
                  <a:schemeClr val="bg1"/>
                </a:solidFill>
                <a:latin typeface="Bebas Neue" panose="020B0000000000000000" pitchFamily="34" charset="0"/>
              </a:rPr>
              <a:t>Stories</a:t>
            </a:r>
            <a:endParaRPr lang="en-US" sz="9600" dirty="0">
              <a:solidFill>
                <a:schemeClr val="bg1"/>
              </a:solidFill>
              <a:latin typeface="Bebas Neue" panose="020B0000000000000000" pitchFamily="34" charset="0"/>
            </a:endParaRPr>
          </a:p>
        </p:txBody>
      </p:sp>
      <p:sp>
        <p:nvSpPr>
          <p:cNvPr id="126979" name="Rectangle 3"/>
          <p:cNvSpPr>
            <a:spLocks noGrp="1" noChangeArrowheads="1"/>
          </p:cNvSpPr>
          <p:nvPr>
            <p:ph type="body" idx="1"/>
          </p:nvPr>
        </p:nvSpPr>
        <p:spPr bwMode="auto">
          <a:xfrm>
            <a:off x="650240" y="2009422"/>
            <a:ext cx="12354560" cy="725986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spcBef>
                <a:spcPts val="0"/>
              </a:spcBef>
            </a:pPr>
            <a:r>
              <a:rPr lang="en-US" sz="4400" dirty="0" smtClean="0">
                <a:solidFill>
                  <a:schemeClr val="bg1"/>
                </a:solidFill>
                <a:latin typeface="Bebas Neue" panose="020B0000000000000000" pitchFamily="34" charset="0"/>
              </a:rPr>
              <a:t>Feature description </a:t>
            </a:r>
          </a:p>
          <a:p>
            <a:pPr>
              <a:spcBef>
                <a:spcPts val="0"/>
              </a:spcBef>
            </a:pPr>
            <a:r>
              <a:rPr lang="en-US" sz="4400" dirty="0" smtClean="0">
                <a:solidFill>
                  <a:schemeClr val="bg1"/>
                </a:solidFill>
                <a:latin typeface="Bebas Neue" panose="020B0000000000000000" pitchFamily="34" charset="0"/>
              </a:rPr>
              <a:t>Have “conditions of satisfaction” (acceptance criteria) which can be tested in review</a:t>
            </a:r>
          </a:p>
          <a:p>
            <a:pPr>
              <a:spcBef>
                <a:spcPts val="0"/>
              </a:spcBef>
            </a:pPr>
            <a:r>
              <a:rPr lang="en-US" sz="4400" dirty="0" smtClean="0">
                <a:solidFill>
                  <a:schemeClr val="bg1"/>
                </a:solidFill>
                <a:latin typeface="Bebas Neue" panose="020B0000000000000000" pitchFamily="34" charset="0"/>
              </a:rPr>
              <a:t>Have no/minimal dependency on other stories</a:t>
            </a:r>
          </a:p>
          <a:p>
            <a:pPr marL="0" indent="0">
              <a:spcBef>
                <a:spcPts val="0"/>
              </a:spcBef>
              <a:buNone/>
            </a:pPr>
            <a:endParaRPr lang="en-US" sz="4400" dirty="0" smtClean="0">
              <a:solidFill>
                <a:schemeClr val="bg1"/>
              </a:solidFill>
              <a:latin typeface="Bebas Neue" panose="020B0000000000000000" pitchFamily="34" charset="0"/>
            </a:endParaRPr>
          </a:p>
        </p:txBody>
      </p:sp>
      <p:sp>
        <p:nvSpPr>
          <p:cNvPr id="2" name="Rounded Rectangle 1"/>
          <p:cNvSpPr/>
          <p:nvPr/>
        </p:nvSpPr>
        <p:spPr>
          <a:xfrm>
            <a:off x="320378" y="5066580"/>
            <a:ext cx="12313368" cy="4199731"/>
          </a:xfrm>
          <a:prstGeom prst="roundRect">
            <a:avLst/>
          </a:prstGeom>
          <a:solidFill>
            <a:srgbClr val="00206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algn="l">
              <a:spcBef>
                <a:spcPts val="0"/>
              </a:spcBef>
              <a:buNone/>
            </a:pPr>
            <a:r>
              <a:rPr lang="en-US" sz="4000" dirty="0">
                <a:solidFill>
                  <a:schemeClr val="bg1"/>
                </a:solidFill>
                <a:latin typeface="Bebas Neue" panose="020B0000000000000000" pitchFamily="34" charset="0"/>
              </a:rPr>
              <a:t>As a &lt;user&gt; I want &lt;functionality&gt; </a:t>
            </a:r>
            <a:endParaRPr lang="en-US" sz="4000" dirty="0" smtClean="0">
              <a:solidFill>
                <a:schemeClr val="bg1"/>
              </a:solidFill>
              <a:latin typeface="Bebas Neue" panose="020B0000000000000000" pitchFamily="34" charset="0"/>
            </a:endParaRPr>
          </a:p>
          <a:p>
            <a:pPr marL="0" indent="0" algn="l">
              <a:spcBef>
                <a:spcPts val="0"/>
              </a:spcBef>
              <a:buNone/>
            </a:pPr>
            <a:r>
              <a:rPr lang="en-US" sz="4000" dirty="0" smtClean="0">
                <a:solidFill>
                  <a:schemeClr val="bg1"/>
                </a:solidFill>
                <a:latin typeface="Bebas Neue" panose="020B0000000000000000" pitchFamily="34" charset="0"/>
              </a:rPr>
              <a:t>so </a:t>
            </a:r>
            <a:r>
              <a:rPr lang="en-US" sz="4000" dirty="0">
                <a:solidFill>
                  <a:schemeClr val="bg1"/>
                </a:solidFill>
                <a:latin typeface="Bebas Neue" panose="020B0000000000000000" pitchFamily="34" charset="0"/>
              </a:rPr>
              <a:t>that &lt;benefit/conditions of satisfaction&gt; </a:t>
            </a:r>
          </a:p>
          <a:p>
            <a:pPr marL="0" indent="0" algn="l">
              <a:spcBef>
                <a:spcPts val="0"/>
              </a:spcBef>
              <a:buNone/>
            </a:pPr>
            <a:r>
              <a:rPr lang="nl-NL" sz="4000" dirty="0" smtClean="0">
                <a:solidFill>
                  <a:schemeClr val="bg1"/>
                </a:solidFill>
                <a:latin typeface="Bebas Neue" panose="020B0000000000000000" pitchFamily="34" charset="0"/>
              </a:rPr>
              <a:t>**</a:t>
            </a:r>
            <a:endParaRPr lang="nl-NL" sz="4000" dirty="0">
              <a:solidFill>
                <a:schemeClr val="bg1"/>
              </a:solidFill>
              <a:latin typeface="Bebas Neue" panose="020B0000000000000000" pitchFamily="34" charset="0"/>
            </a:endParaRPr>
          </a:p>
          <a:p>
            <a:pPr algn="l">
              <a:spcBef>
                <a:spcPts val="0"/>
              </a:spcBef>
              <a:buFontTx/>
              <a:buNone/>
            </a:pPr>
            <a:r>
              <a:rPr lang="en-US" sz="4000" dirty="0">
                <a:solidFill>
                  <a:schemeClr val="bg1"/>
                </a:solidFill>
                <a:latin typeface="Bebas Neue" panose="020B0000000000000000" pitchFamily="34" charset="0"/>
              </a:rPr>
              <a:t>As the DAS Business owner,</a:t>
            </a:r>
            <a:br>
              <a:rPr lang="en-US" sz="4000" dirty="0">
                <a:solidFill>
                  <a:schemeClr val="bg1"/>
                </a:solidFill>
                <a:latin typeface="Bebas Neue" panose="020B0000000000000000" pitchFamily="34" charset="0"/>
              </a:rPr>
            </a:br>
            <a:r>
              <a:rPr lang="en-US" sz="4000" dirty="0">
                <a:solidFill>
                  <a:schemeClr val="bg1"/>
                </a:solidFill>
                <a:latin typeface="Bebas Neue" panose="020B0000000000000000" pitchFamily="34" charset="0"/>
              </a:rPr>
              <a:t>I want to integrate with Amazon Spain for product images,</a:t>
            </a:r>
            <a:br>
              <a:rPr lang="en-US" sz="4000" dirty="0">
                <a:solidFill>
                  <a:schemeClr val="bg1"/>
                </a:solidFill>
                <a:latin typeface="Bebas Neue" panose="020B0000000000000000" pitchFamily="34" charset="0"/>
              </a:rPr>
            </a:br>
            <a:r>
              <a:rPr lang="en-US" sz="4000" dirty="0">
                <a:solidFill>
                  <a:schemeClr val="bg1"/>
                </a:solidFill>
                <a:latin typeface="Bebas Neue" panose="020B0000000000000000" pitchFamily="34" charset="0"/>
              </a:rPr>
              <a:t>So that I can syndicate the images to amazon.es site.</a:t>
            </a:r>
            <a:endParaRPr lang="nl-NL"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468284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141884" y="1852464"/>
            <a:ext cx="12354560" cy="725986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marL="0" indent="0" algn="l">
              <a:spcBef>
                <a:spcPts val="0"/>
              </a:spcBef>
              <a:buNone/>
            </a:pPr>
            <a:r>
              <a:rPr lang="en-US" sz="4400" dirty="0" smtClean="0">
                <a:solidFill>
                  <a:schemeClr val="bg1"/>
                </a:solidFill>
                <a:latin typeface="Bebas Neue" panose="020B0000000000000000" pitchFamily="34" charset="0"/>
              </a:rPr>
              <a:t>A </a:t>
            </a:r>
            <a:r>
              <a:rPr lang="en-US" sz="4400" dirty="0">
                <a:solidFill>
                  <a:schemeClr val="bg1"/>
                </a:solidFill>
                <a:latin typeface="Bebas Neue" panose="020B0000000000000000" pitchFamily="34" charset="0"/>
              </a:rPr>
              <a:t>typical Scrum backlog comprises the following different types of </a:t>
            </a:r>
            <a:r>
              <a:rPr lang="en-US" sz="4400" dirty="0" smtClean="0">
                <a:solidFill>
                  <a:schemeClr val="bg1"/>
                </a:solidFill>
                <a:latin typeface="Bebas Neue" panose="020B0000000000000000" pitchFamily="34" charset="0"/>
              </a:rPr>
              <a:t>items</a:t>
            </a:r>
            <a:r>
              <a:rPr lang="tr-TR" sz="4400" dirty="0" smtClean="0">
                <a:solidFill>
                  <a:schemeClr val="bg1"/>
                </a:solidFill>
                <a:latin typeface="Bebas Neue" panose="020B0000000000000000" pitchFamily="34" charset="0"/>
              </a:rPr>
              <a:t> </a:t>
            </a:r>
            <a:r>
              <a:rPr lang="en-US" sz="4400" dirty="0" smtClean="0">
                <a:solidFill>
                  <a:schemeClr val="bg1"/>
                </a:solidFill>
                <a:latin typeface="Bebas Neue" panose="020B0000000000000000" pitchFamily="34" charset="0"/>
              </a:rPr>
              <a:t>:</a:t>
            </a:r>
          </a:p>
          <a:p>
            <a:pPr marL="0" indent="0" algn="l">
              <a:spcBef>
                <a:spcPts val="0"/>
              </a:spcBef>
              <a:buNone/>
            </a:pPr>
            <a:endParaRPr lang="en-US" sz="4400" dirty="0">
              <a:solidFill>
                <a:schemeClr val="bg1"/>
              </a:solidFill>
              <a:latin typeface="Bebas Neue" panose="020B0000000000000000" pitchFamily="34" charset="0"/>
            </a:endParaRPr>
          </a:p>
          <a:p>
            <a:pPr algn="l">
              <a:spcBef>
                <a:spcPts val="600"/>
              </a:spcBef>
            </a:pPr>
            <a:r>
              <a:rPr lang="en-US" sz="4400" dirty="0">
                <a:solidFill>
                  <a:schemeClr val="bg1"/>
                </a:solidFill>
                <a:latin typeface="Bebas Neue" panose="020B0000000000000000" pitchFamily="34" charset="0"/>
              </a:rPr>
              <a:t>Features</a:t>
            </a:r>
          </a:p>
          <a:p>
            <a:pPr algn="l">
              <a:spcBef>
                <a:spcPts val="600"/>
              </a:spcBef>
            </a:pPr>
            <a:r>
              <a:rPr lang="en-US" sz="4400" dirty="0" smtClean="0">
                <a:solidFill>
                  <a:schemeClr val="bg1"/>
                </a:solidFill>
                <a:latin typeface="Bebas Neue" panose="020B0000000000000000" pitchFamily="34" charset="0"/>
              </a:rPr>
              <a:t>Bugs</a:t>
            </a:r>
            <a:endParaRPr lang="tr-TR" sz="4400" dirty="0" smtClean="0">
              <a:solidFill>
                <a:schemeClr val="bg1"/>
              </a:solidFill>
              <a:latin typeface="Bebas Neue" panose="020B0000000000000000" pitchFamily="34" charset="0"/>
            </a:endParaRPr>
          </a:p>
          <a:p>
            <a:pPr algn="l">
              <a:spcBef>
                <a:spcPts val="600"/>
              </a:spcBef>
            </a:pPr>
            <a:r>
              <a:rPr lang="tr-TR" sz="4400" dirty="0" err="1" smtClean="0">
                <a:solidFill>
                  <a:schemeClr val="bg1"/>
                </a:solidFill>
                <a:latin typeface="Bebas Neue" panose="020B0000000000000000" pitchFamily="34" charset="0"/>
              </a:rPr>
              <a:t>Tecnıcal</a:t>
            </a:r>
            <a:r>
              <a:rPr lang="tr-TR" sz="4400" dirty="0" smtClean="0">
                <a:solidFill>
                  <a:schemeClr val="bg1"/>
                </a:solidFill>
                <a:latin typeface="Bebas Neue" panose="020B0000000000000000" pitchFamily="34" charset="0"/>
              </a:rPr>
              <a:t> </a:t>
            </a:r>
            <a:r>
              <a:rPr lang="tr-TR" sz="4400" dirty="0" err="1" smtClean="0">
                <a:solidFill>
                  <a:schemeClr val="bg1"/>
                </a:solidFill>
                <a:latin typeface="Bebas Neue" panose="020B0000000000000000" pitchFamily="34" charset="0"/>
              </a:rPr>
              <a:t>ımprovements</a:t>
            </a:r>
            <a:r>
              <a:rPr lang="tr-TR" sz="4400" dirty="0">
                <a:solidFill>
                  <a:schemeClr val="bg1"/>
                </a:solidFill>
                <a:latin typeface="Bebas Neue" panose="020B0000000000000000" pitchFamily="34" charset="0"/>
              </a:rPr>
              <a:t> </a:t>
            </a:r>
            <a:r>
              <a:rPr lang="tr-TR" sz="3200" dirty="0" smtClean="0">
                <a:solidFill>
                  <a:schemeClr val="bg1"/>
                </a:solidFill>
                <a:latin typeface="Bebas Neue" panose="020B0000000000000000" pitchFamily="34" charset="0"/>
              </a:rPr>
              <a:t>(</a:t>
            </a:r>
            <a:r>
              <a:rPr lang="tr-TR" sz="3200" dirty="0" err="1" smtClean="0">
                <a:solidFill>
                  <a:schemeClr val="bg1"/>
                </a:solidFill>
                <a:latin typeface="Bebas Neue" panose="020B0000000000000000" pitchFamily="34" charset="0"/>
              </a:rPr>
              <a:t>refactorıng</a:t>
            </a:r>
            <a:r>
              <a:rPr lang="tr-TR" sz="3200" dirty="0" smtClean="0">
                <a:solidFill>
                  <a:schemeClr val="bg1"/>
                </a:solidFill>
                <a:latin typeface="Bebas Neue" panose="020B0000000000000000" pitchFamily="34" charset="0"/>
              </a:rPr>
              <a:t>, </a:t>
            </a:r>
            <a:r>
              <a:rPr lang="tr-TR" sz="3200" dirty="0" err="1" smtClean="0">
                <a:solidFill>
                  <a:schemeClr val="bg1"/>
                </a:solidFill>
                <a:latin typeface="Bebas Neue" panose="020B0000000000000000" pitchFamily="34" charset="0"/>
              </a:rPr>
              <a:t>versıon</a:t>
            </a:r>
            <a:r>
              <a:rPr lang="tr-TR" sz="3200" dirty="0" smtClean="0">
                <a:solidFill>
                  <a:schemeClr val="bg1"/>
                </a:solidFill>
                <a:latin typeface="Bebas Neue" panose="020B0000000000000000" pitchFamily="34" charset="0"/>
              </a:rPr>
              <a:t> </a:t>
            </a:r>
            <a:r>
              <a:rPr lang="tr-TR" sz="3200" dirty="0" err="1" smtClean="0">
                <a:solidFill>
                  <a:schemeClr val="bg1"/>
                </a:solidFill>
                <a:latin typeface="Bebas Neue" panose="020B0000000000000000" pitchFamily="34" charset="0"/>
              </a:rPr>
              <a:t>upgrades</a:t>
            </a:r>
            <a:r>
              <a:rPr lang="tr-TR" sz="3200" dirty="0">
                <a:solidFill>
                  <a:schemeClr val="bg1"/>
                </a:solidFill>
                <a:latin typeface="Bebas Neue" panose="020B0000000000000000" pitchFamily="34" charset="0"/>
              </a:rPr>
              <a:t>)</a:t>
            </a:r>
            <a:endParaRPr lang="en-US" sz="3200" dirty="0">
              <a:solidFill>
                <a:schemeClr val="bg1"/>
              </a:solidFill>
              <a:latin typeface="Bebas Neue" panose="020B0000000000000000" pitchFamily="34" charset="0"/>
            </a:endParaRPr>
          </a:p>
          <a:p>
            <a:pPr algn="l">
              <a:spcBef>
                <a:spcPts val="600"/>
              </a:spcBef>
            </a:pPr>
            <a:r>
              <a:rPr lang="en-US" sz="4400" dirty="0" smtClean="0">
                <a:solidFill>
                  <a:schemeClr val="bg1"/>
                </a:solidFill>
                <a:latin typeface="Bebas Neue" panose="020B0000000000000000" pitchFamily="34" charset="0"/>
              </a:rPr>
              <a:t>Taxes </a:t>
            </a:r>
            <a:r>
              <a:rPr lang="en-US" sz="3200" dirty="0" smtClean="0">
                <a:solidFill>
                  <a:schemeClr val="bg1"/>
                </a:solidFill>
                <a:latin typeface="Bebas Neue" panose="020B0000000000000000" pitchFamily="34" charset="0"/>
              </a:rPr>
              <a:t>(</a:t>
            </a:r>
            <a:r>
              <a:rPr lang="en-US" sz="3200" dirty="0" err="1" smtClean="0">
                <a:solidFill>
                  <a:schemeClr val="bg1"/>
                </a:solidFill>
                <a:latin typeface="Bebas Neue" panose="020B0000000000000000" pitchFamily="34" charset="0"/>
              </a:rPr>
              <a:t>onboardings</a:t>
            </a:r>
            <a:r>
              <a:rPr lang="en-US" sz="3200" dirty="0" smtClean="0">
                <a:solidFill>
                  <a:schemeClr val="bg1"/>
                </a:solidFill>
                <a:latin typeface="Bebas Neue" panose="020B0000000000000000" pitchFamily="34" charset="0"/>
              </a:rPr>
              <a:t>, releases, trainings)</a:t>
            </a:r>
          </a:p>
          <a:p>
            <a:pPr algn="l">
              <a:spcBef>
                <a:spcPts val="600"/>
              </a:spcBef>
            </a:pPr>
            <a:r>
              <a:rPr lang="en-US" sz="4400" dirty="0" smtClean="0">
                <a:solidFill>
                  <a:schemeClr val="bg1"/>
                </a:solidFill>
                <a:latin typeface="Bebas Neue" panose="020B0000000000000000" pitchFamily="34" charset="0"/>
              </a:rPr>
              <a:t>Business taxes </a:t>
            </a:r>
            <a:r>
              <a:rPr lang="en-US" sz="3200" dirty="0" smtClean="0">
                <a:solidFill>
                  <a:schemeClr val="bg1"/>
                </a:solidFill>
                <a:latin typeface="Bebas Neue" panose="020B0000000000000000" pitchFamily="34" charset="0"/>
              </a:rPr>
              <a:t>(business roll-outs)</a:t>
            </a:r>
          </a:p>
          <a:p>
            <a:pPr algn="l">
              <a:spcBef>
                <a:spcPts val="600"/>
              </a:spcBef>
            </a:pPr>
            <a:r>
              <a:rPr lang="en-US" sz="4400" dirty="0" smtClean="0">
                <a:solidFill>
                  <a:schemeClr val="bg1"/>
                </a:solidFill>
                <a:latin typeface="Bebas Neue" panose="020B0000000000000000" pitchFamily="34" charset="0"/>
              </a:rPr>
              <a:t>Spikes </a:t>
            </a:r>
            <a:r>
              <a:rPr lang="en-US" sz="3200" dirty="0" smtClean="0">
                <a:solidFill>
                  <a:schemeClr val="bg1"/>
                </a:solidFill>
                <a:latin typeface="Bebas Neue" panose="020B0000000000000000" pitchFamily="34" charset="0"/>
              </a:rPr>
              <a:t>(investigations, scoping)</a:t>
            </a:r>
          </a:p>
          <a:p>
            <a:pPr algn="l">
              <a:spcBef>
                <a:spcPts val="600"/>
              </a:spcBef>
            </a:pPr>
            <a:endParaRPr lang="en-US" sz="3200" dirty="0" smtClean="0">
              <a:solidFill>
                <a:schemeClr val="bg1"/>
              </a:solidFill>
              <a:latin typeface="Bebas Neue" panose="020B0000000000000000" pitchFamily="34" charset="0"/>
            </a:endParaRPr>
          </a:p>
          <a:p>
            <a:pPr algn="l">
              <a:spcBef>
                <a:spcPts val="600"/>
              </a:spcBef>
            </a:pPr>
            <a:endParaRPr lang="en-US" sz="4400" dirty="0">
              <a:solidFill>
                <a:schemeClr val="bg1"/>
              </a:solidFill>
              <a:latin typeface="Bebas Neue" panose="020B0000000000000000" pitchFamily="34" charset="0"/>
            </a:endParaRPr>
          </a:p>
          <a:p>
            <a:pPr algn="l">
              <a:spcBef>
                <a:spcPts val="600"/>
              </a:spcBef>
            </a:pPr>
            <a:endParaRPr lang="en-US" sz="4400" dirty="0">
              <a:solidFill>
                <a:schemeClr val="bg1"/>
              </a:solidFill>
              <a:latin typeface="Bebas Neue" panose="020B0000000000000000" pitchFamily="34" charset="0"/>
            </a:endParaRPr>
          </a:p>
          <a:p>
            <a:pPr algn="l">
              <a:spcBef>
                <a:spcPts val="0"/>
              </a:spcBef>
            </a:pPr>
            <a:endParaRPr lang="nl-NL" sz="4400" dirty="0">
              <a:solidFill>
                <a:srgbClr val="002060"/>
              </a:solidFill>
              <a:latin typeface="Bebas Neue" panose="020B0000000000000000" pitchFamily="34" charset="0"/>
            </a:endParaRPr>
          </a:p>
        </p:txBody>
      </p:sp>
      <p:sp>
        <p:nvSpPr>
          <p:cNvPr id="4" name="Rectangle 3"/>
          <p:cNvSpPr txBox="1">
            <a:spLocks noChangeArrowheads="1"/>
          </p:cNvSpPr>
          <p:nvPr/>
        </p:nvSpPr>
        <p:spPr bwMode="auto">
          <a:xfrm>
            <a:off x="1092" y="0"/>
            <a:ext cx="11704320" cy="1228231"/>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chemeClr val="bg1"/>
                </a:solidFill>
                <a:latin typeface="Bebas Neue" panose="020B0000000000000000" pitchFamily="34" charset="0"/>
              </a:rPr>
              <a:t>Types of </a:t>
            </a:r>
            <a:r>
              <a:rPr lang="nl-NL" sz="9600" dirty="0" err="1" smtClean="0">
                <a:solidFill>
                  <a:schemeClr val="bg1"/>
                </a:solidFill>
                <a:latin typeface="Bebas Neue" panose="020B0000000000000000" pitchFamily="34" charset="0"/>
              </a:rPr>
              <a:t>stories</a:t>
            </a:r>
            <a:endParaRPr lang="en-US" sz="96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284599191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0"/>
            <a:ext cx="12623080" cy="1228231"/>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Acceptance</a:t>
            </a:r>
            <a:r>
              <a:rPr lang="nl-NL" sz="9600" dirty="0" smtClean="0">
                <a:solidFill>
                  <a:schemeClr val="bg1"/>
                </a:solidFill>
                <a:latin typeface="Bebas Neue" panose="020B0000000000000000" pitchFamily="34" charset="0"/>
              </a:rPr>
              <a:t> criteria</a:t>
            </a:r>
            <a:endParaRPr lang="en-US" sz="9600" dirty="0">
              <a:solidFill>
                <a:schemeClr val="bg1"/>
              </a:solidFill>
              <a:latin typeface="Bebas Neue" panose="020B0000000000000000" pitchFamily="34" charset="0"/>
            </a:endParaRPr>
          </a:p>
        </p:txBody>
      </p:sp>
      <p:sp>
        <p:nvSpPr>
          <p:cNvPr id="5" name="Rectangle 4"/>
          <p:cNvSpPr/>
          <p:nvPr/>
        </p:nvSpPr>
        <p:spPr>
          <a:xfrm>
            <a:off x="68524" y="1924472"/>
            <a:ext cx="11546444" cy="1138773"/>
          </a:xfrm>
          <a:prstGeom prst="rect">
            <a:avLst/>
          </a:prstGeom>
        </p:spPr>
        <p:txBody>
          <a:bodyPr wrap="square">
            <a:spAutoFit/>
          </a:bodyPr>
          <a:lstStyle/>
          <a:p>
            <a:pPr algn="l"/>
            <a:r>
              <a:rPr lang="en-GB" dirty="0" smtClean="0">
                <a:solidFill>
                  <a:schemeClr val="bg1"/>
                </a:solidFill>
                <a:latin typeface="Bebas Neue" panose="020B0000000000000000" pitchFamily="34" charset="0"/>
              </a:rPr>
              <a:t>A checklist which defines acceptance for a particular story</a:t>
            </a:r>
            <a:endParaRPr lang="en-GB" dirty="0">
              <a:solidFill>
                <a:schemeClr val="bg1"/>
              </a:solidFill>
              <a:latin typeface="Bebas Neue" panose="020B0000000000000000" pitchFamily="34" charset="0"/>
            </a:endParaRPr>
          </a:p>
          <a:p>
            <a:pPr algn="l"/>
            <a:endParaRPr lang="en-US" sz="3200" dirty="0">
              <a:solidFill>
                <a:schemeClr val="bg1"/>
              </a:solidFill>
              <a:latin typeface="Bebas Neue" panose="020B0000000000000000" pitchFamily="34" charset="0"/>
            </a:endParaRPr>
          </a:p>
        </p:txBody>
      </p:sp>
      <p:pic>
        <p:nvPicPr>
          <p:cNvPr id="5125" name="Picture 5" descr="http://www.webhostingreviewjam.com/wp-content/uploads/2013/02/ipage-admin-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176" y="2879011"/>
            <a:ext cx="6120680" cy="64324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8318" y="3786915"/>
            <a:ext cx="5773222" cy="2308324"/>
          </a:xfrm>
          <a:prstGeom prst="rect">
            <a:avLst/>
          </a:prstGeom>
        </p:spPr>
        <p:txBody>
          <a:bodyPr wrap="square">
            <a:spAutoFit/>
          </a:bodyPr>
          <a:lstStyle/>
          <a:p>
            <a:pPr algn="l"/>
            <a:r>
              <a:rPr lang="en-GB" dirty="0">
                <a:solidFill>
                  <a:schemeClr val="bg1"/>
                </a:solidFill>
                <a:latin typeface="Bebas Neue" panose="020B0000000000000000" pitchFamily="34" charset="0"/>
              </a:rPr>
              <a:t>Defines business oriented tests that let us know if the implementation meets Product owner expectations</a:t>
            </a:r>
          </a:p>
        </p:txBody>
      </p:sp>
    </p:spTree>
    <p:extLst>
      <p:ext uri="{BB962C8B-B14F-4D97-AF65-F5344CB8AC3E}">
        <p14:creationId xmlns:p14="http://schemas.microsoft.com/office/powerpoint/2010/main" val="342344182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75618" y="-65476"/>
            <a:ext cx="12623080" cy="1228231"/>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Acceptance</a:t>
            </a:r>
            <a:r>
              <a:rPr lang="nl-NL" sz="9600" dirty="0" smtClean="0">
                <a:solidFill>
                  <a:schemeClr val="bg1"/>
                </a:solidFill>
                <a:latin typeface="Bebas Neue" panose="020B0000000000000000" pitchFamily="34" charset="0"/>
              </a:rPr>
              <a:t> criteria</a:t>
            </a:r>
            <a:endParaRPr lang="en-US" sz="9600" dirty="0">
              <a:solidFill>
                <a:schemeClr val="bg1"/>
              </a:solidFill>
              <a:latin typeface="Bebas Neue" panose="020B0000000000000000" pitchFamily="34" charset="0"/>
            </a:endParaRPr>
          </a:p>
        </p:txBody>
      </p:sp>
      <p:sp>
        <p:nvSpPr>
          <p:cNvPr id="5" name="Rectangle 4"/>
          <p:cNvSpPr/>
          <p:nvPr/>
        </p:nvSpPr>
        <p:spPr>
          <a:xfrm>
            <a:off x="75618" y="1585907"/>
            <a:ext cx="12936276" cy="7971413"/>
          </a:xfrm>
          <a:prstGeom prst="rect">
            <a:avLst/>
          </a:prstGeom>
        </p:spPr>
        <p:txBody>
          <a:bodyPr wrap="square">
            <a:spAutoFit/>
          </a:bodyPr>
          <a:lstStyle/>
          <a:p>
            <a:pPr algn="l"/>
            <a:r>
              <a:rPr lang="tr-TR" sz="3200" dirty="0" smtClean="0">
                <a:solidFill>
                  <a:srgbClr val="002060"/>
                </a:solidFill>
                <a:latin typeface="Bebas Neue" panose="020B0000000000000000" pitchFamily="34" charset="0"/>
              </a:rPr>
              <a:t>User </a:t>
            </a:r>
            <a:r>
              <a:rPr lang="tr-TR" sz="3200" dirty="0" err="1" smtClean="0">
                <a:solidFill>
                  <a:srgbClr val="002060"/>
                </a:solidFill>
                <a:latin typeface="Bebas Neue" panose="020B0000000000000000" pitchFamily="34" charset="0"/>
              </a:rPr>
              <a:t>story</a:t>
            </a:r>
            <a:r>
              <a:rPr lang="tr-TR" sz="3200" dirty="0">
                <a:solidFill>
                  <a:srgbClr val="002060"/>
                </a:solidFill>
                <a:latin typeface="Bebas Neue" panose="020B0000000000000000" pitchFamily="34" charset="0"/>
              </a:rPr>
              <a:t> </a:t>
            </a:r>
            <a:r>
              <a:rPr lang="tr-TR" sz="3200" dirty="0" smtClean="0">
                <a:solidFill>
                  <a:srgbClr val="002060"/>
                </a:solidFill>
                <a:latin typeface="Bebas Neue" panose="020B0000000000000000" pitchFamily="34" charset="0"/>
              </a:rPr>
              <a:t>: </a:t>
            </a:r>
            <a:endParaRPr lang="tr-TR" sz="3200" dirty="0">
              <a:solidFill>
                <a:srgbClr val="002060"/>
              </a:solidFill>
              <a:latin typeface="Bebas Neue" panose="020B0000000000000000" pitchFamily="34" charset="0"/>
            </a:endParaRPr>
          </a:p>
          <a:p>
            <a:pPr algn="l"/>
            <a:r>
              <a:rPr lang="en-US" sz="3200" dirty="0">
                <a:solidFill>
                  <a:schemeClr val="bg1"/>
                </a:solidFill>
                <a:latin typeface="Bebas Neue" panose="020B0000000000000000" pitchFamily="34" charset="0"/>
              </a:rPr>
              <a:t>As the PSE team,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I want to have the classification engine for professional camcorders,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So that I can use the engine to create selector pages.</a:t>
            </a:r>
          </a:p>
          <a:p>
            <a:pPr algn="l"/>
            <a:endParaRPr lang="en-GB" sz="3200" dirty="0" smtClean="0">
              <a:solidFill>
                <a:schemeClr val="bg1"/>
              </a:solidFill>
              <a:latin typeface="Bebas Neue" panose="020B0000000000000000" pitchFamily="34" charset="0"/>
            </a:endParaRPr>
          </a:p>
          <a:p>
            <a:pPr algn="l"/>
            <a:r>
              <a:rPr lang="tr-TR" sz="3200" dirty="0" err="1">
                <a:solidFill>
                  <a:srgbClr val="002060"/>
                </a:solidFill>
                <a:latin typeface="Bebas Neue" panose="020B0000000000000000" pitchFamily="34" charset="0"/>
              </a:rPr>
              <a:t>Acceptance</a:t>
            </a:r>
            <a:r>
              <a:rPr lang="tr-TR" sz="3200" dirty="0">
                <a:solidFill>
                  <a:srgbClr val="002060"/>
                </a:solidFill>
                <a:latin typeface="Bebas Neue" panose="020B0000000000000000" pitchFamily="34" charset="0"/>
              </a:rPr>
              <a:t> </a:t>
            </a:r>
            <a:r>
              <a:rPr lang="tr-TR" sz="3200" dirty="0" err="1" smtClean="0">
                <a:solidFill>
                  <a:srgbClr val="002060"/>
                </a:solidFill>
                <a:latin typeface="Bebas Neue" panose="020B0000000000000000" pitchFamily="34" charset="0"/>
              </a:rPr>
              <a:t>Criteria</a:t>
            </a:r>
            <a:r>
              <a:rPr lang="tr-TR" sz="3200" dirty="0" smtClean="0">
                <a:solidFill>
                  <a:srgbClr val="002060"/>
                </a:solidFill>
                <a:latin typeface="Bebas Neue" panose="020B0000000000000000" pitchFamily="34" charset="0"/>
              </a:rPr>
              <a:t> </a:t>
            </a:r>
            <a:r>
              <a:rPr lang="en-GB" sz="3200" dirty="0" smtClean="0">
                <a:solidFill>
                  <a:srgbClr val="002060"/>
                </a:solidFill>
                <a:latin typeface="Bebas Neue" panose="020B0000000000000000" pitchFamily="34" charset="0"/>
              </a:rPr>
              <a:t>:</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 Finalize the implementation according analysis </a:t>
            </a:r>
            <a:r>
              <a:rPr lang="en-US" sz="3200" dirty="0" smtClean="0">
                <a:solidFill>
                  <a:schemeClr val="bg1"/>
                </a:solidFill>
                <a:latin typeface="Bebas Neue" panose="020B0000000000000000" pitchFamily="34" charset="0"/>
              </a:rPr>
              <a:t>document</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smtClean="0">
                <a:solidFill>
                  <a:schemeClr val="bg1"/>
                </a:solidFill>
                <a:latin typeface="Bebas Neue" panose="020B0000000000000000" pitchFamily="34" charset="0"/>
              </a:rPr>
              <a:t>* </a:t>
            </a:r>
            <a:r>
              <a:rPr lang="en-US" sz="3200" dirty="0">
                <a:solidFill>
                  <a:schemeClr val="bg1"/>
                </a:solidFill>
                <a:latin typeface="Bebas Neue" panose="020B0000000000000000" pitchFamily="34" charset="0"/>
              </a:rPr>
              <a:t>Implement the functional </a:t>
            </a:r>
            <a:r>
              <a:rPr lang="en-US" sz="3200" dirty="0" smtClean="0">
                <a:solidFill>
                  <a:schemeClr val="bg1"/>
                </a:solidFill>
                <a:latin typeface="Bebas Neue" panose="020B0000000000000000" pitchFamily="34" charset="0"/>
              </a:rPr>
              <a:t>tests</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 Create the sample DSL file and provide to </a:t>
            </a:r>
            <a:r>
              <a:rPr lang="en-US" sz="3200" dirty="0" err="1">
                <a:solidFill>
                  <a:schemeClr val="bg1"/>
                </a:solidFill>
                <a:latin typeface="Bebas Neue" panose="020B0000000000000000" pitchFamily="34" charset="0"/>
              </a:rPr>
              <a:t>Prosony</a:t>
            </a:r>
            <a:r>
              <a:rPr lang="en-US" sz="3200" dirty="0">
                <a:solidFill>
                  <a:schemeClr val="bg1"/>
                </a:solidFill>
                <a:latin typeface="Bebas Neue" panose="020B0000000000000000" pitchFamily="34" charset="0"/>
              </a:rPr>
              <a:t> </a:t>
            </a:r>
            <a:r>
              <a:rPr lang="en-US" sz="3200" dirty="0" smtClean="0">
                <a:solidFill>
                  <a:schemeClr val="bg1"/>
                </a:solidFill>
                <a:latin typeface="Bebas Neue" panose="020B0000000000000000" pitchFamily="34" charset="0"/>
              </a:rPr>
              <a:t>team</a:t>
            </a:r>
          </a:p>
          <a:p>
            <a:pPr algn="l"/>
            <a:endParaRPr lang="en-US" sz="3200" dirty="0" smtClean="0">
              <a:solidFill>
                <a:schemeClr val="bg1"/>
              </a:solidFill>
              <a:latin typeface="Bebas Neue" panose="020B0000000000000000" pitchFamily="34" charset="0"/>
            </a:endParaRPr>
          </a:p>
          <a:p>
            <a:pPr algn="l"/>
            <a:r>
              <a:rPr lang="en-US" sz="3200" dirty="0">
                <a:solidFill>
                  <a:srgbClr val="002060"/>
                </a:solidFill>
                <a:latin typeface="Bebas Neue" panose="020B0000000000000000" pitchFamily="34" charset="0"/>
              </a:rPr>
              <a:t>In review meeting;</a:t>
            </a:r>
          </a:p>
          <a:p>
            <a:pPr algn="l"/>
            <a:r>
              <a:rPr lang="en-US" sz="3200" dirty="0">
                <a:solidFill>
                  <a:schemeClr val="bg1"/>
                </a:solidFill>
                <a:latin typeface="Bebas Neue" panose="020B0000000000000000" pitchFamily="34" charset="0"/>
              </a:rPr>
              <a:t>* Show </a:t>
            </a:r>
            <a:r>
              <a:rPr lang="en-US" sz="3200" dirty="0" smtClean="0">
                <a:solidFill>
                  <a:schemeClr val="bg1"/>
                </a:solidFill>
                <a:latin typeface="Bebas Neue" panose="020B0000000000000000" pitchFamily="34" charset="0"/>
              </a:rPr>
              <a:t>code</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 Show </a:t>
            </a:r>
            <a:r>
              <a:rPr lang="tr-TR" sz="3200" dirty="0" err="1" smtClean="0">
                <a:solidFill>
                  <a:schemeClr val="bg1"/>
                </a:solidFill>
                <a:latin typeface="Bebas Neue" panose="020B0000000000000000" pitchFamily="34" charset="0"/>
              </a:rPr>
              <a:t>functıonalıty</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 Show functional test </a:t>
            </a:r>
            <a:r>
              <a:rPr lang="en-US" sz="3200" dirty="0" smtClean="0">
                <a:solidFill>
                  <a:schemeClr val="bg1"/>
                </a:solidFill>
                <a:latin typeface="Bebas Neue" panose="020B0000000000000000" pitchFamily="34" charset="0"/>
              </a:rPr>
              <a:t>results</a:t>
            </a:r>
            <a:r>
              <a:rPr lang="en-US" sz="3200" dirty="0">
                <a:solidFill>
                  <a:schemeClr val="bg1"/>
                </a:solidFill>
                <a:latin typeface="Bebas Neue" panose="020B0000000000000000" pitchFamily="34" charset="0"/>
              </a:rPr>
              <a:t/>
            </a:r>
            <a:br>
              <a:rPr lang="en-US" sz="3200" dirty="0">
                <a:solidFill>
                  <a:schemeClr val="bg1"/>
                </a:solidFill>
                <a:latin typeface="Bebas Neue" panose="020B0000000000000000" pitchFamily="34" charset="0"/>
              </a:rPr>
            </a:br>
            <a:r>
              <a:rPr lang="en-US" sz="3200" dirty="0">
                <a:solidFill>
                  <a:schemeClr val="bg1"/>
                </a:solidFill>
                <a:latin typeface="Bebas Neue" panose="020B0000000000000000" pitchFamily="34" charset="0"/>
              </a:rPr>
              <a:t>* Show the DSL </a:t>
            </a:r>
            <a:r>
              <a:rPr lang="en-US" sz="3200" dirty="0" smtClean="0">
                <a:solidFill>
                  <a:schemeClr val="bg1"/>
                </a:solidFill>
                <a:latin typeface="Bebas Neue" panose="020B0000000000000000" pitchFamily="34" charset="0"/>
              </a:rPr>
              <a:t>file</a:t>
            </a:r>
            <a:endParaRPr lang="en-US" sz="3200" dirty="0">
              <a:solidFill>
                <a:schemeClr val="bg1"/>
              </a:solidFill>
              <a:latin typeface="Bebas Neue" panose="020B0000000000000000" pitchFamily="34" charset="0"/>
            </a:endParaRPr>
          </a:p>
          <a:p>
            <a:pPr algn="l"/>
            <a:endParaRPr lang="en-US" sz="3200" dirty="0">
              <a:solidFill>
                <a:schemeClr val="bg1"/>
              </a:solidFill>
              <a:latin typeface="Bebas Neue" panose="020B0000000000000000" pitchFamily="34" charset="0"/>
            </a:endParaRPr>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186" y="5803349"/>
            <a:ext cx="4608512" cy="367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5072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2173" y="0"/>
            <a:ext cx="12623080" cy="2215744"/>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fontScale="90000" lnSpcReduction="20000"/>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10700" dirty="0" smtClean="0">
                <a:solidFill>
                  <a:srgbClr val="002060"/>
                </a:solidFill>
                <a:latin typeface="Bebas Neue" panose="020B0000000000000000" pitchFamily="34" charset="0"/>
              </a:rPr>
              <a:t>Product </a:t>
            </a:r>
            <a:r>
              <a:rPr lang="nl-NL" sz="10700" dirty="0" err="1" smtClean="0">
                <a:solidFill>
                  <a:srgbClr val="002060"/>
                </a:solidFill>
                <a:latin typeface="Bebas Neue" panose="020B0000000000000000" pitchFamily="34" charset="0"/>
              </a:rPr>
              <a:t>Backlog</a:t>
            </a:r>
            <a:r>
              <a:rPr lang="nl-NL" sz="10700" dirty="0" smtClean="0">
                <a:solidFill>
                  <a:srgbClr val="002060"/>
                </a:solidFill>
                <a:latin typeface="Bebas Neue" panose="020B0000000000000000" pitchFamily="34" charset="0"/>
              </a:rPr>
              <a:t> </a:t>
            </a:r>
            <a:r>
              <a:rPr lang="nl-NL" sz="10700" dirty="0" err="1" smtClean="0">
                <a:solidFill>
                  <a:srgbClr val="002060"/>
                </a:solidFill>
                <a:latin typeface="Bebas Neue" panose="020B0000000000000000" pitchFamily="34" charset="0"/>
              </a:rPr>
              <a:t>refinement</a:t>
            </a:r>
            <a:r>
              <a:rPr lang="nl-NL" sz="10700" dirty="0" smtClean="0">
                <a:solidFill>
                  <a:srgbClr val="002060"/>
                </a:solidFill>
                <a:latin typeface="Bebas Neue" panose="020B0000000000000000" pitchFamily="34" charset="0"/>
              </a:rPr>
              <a:t> </a:t>
            </a:r>
          </a:p>
          <a:p>
            <a:pPr algn="l"/>
            <a:r>
              <a:rPr lang="nl-NL" dirty="0" smtClean="0">
                <a:solidFill>
                  <a:srgbClr val="002060"/>
                </a:solidFill>
                <a:latin typeface="Bebas Neue" panose="020B0000000000000000" pitchFamily="34" charset="0"/>
              </a:rPr>
              <a:t>(</a:t>
            </a:r>
            <a:r>
              <a:rPr lang="nl-NL" dirty="0" err="1" smtClean="0">
                <a:solidFill>
                  <a:srgbClr val="002060"/>
                </a:solidFill>
                <a:latin typeface="Bebas Neue" panose="020B0000000000000000" pitchFamily="34" charset="0"/>
              </a:rPr>
              <a:t>grooming</a:t>
            </a:r>
            <a:r>
              <a:rPr lang="nl-NL" dirty="0" smtClean="0">
                <a:solidFill>
                  <a:srgbClr val="002060"/>
                </a:solidFill>
                <a:latin typeface="Bebas Neue" panose="020B0000000000000000" pitchFamily="34" charset="0"/>
              </a:rPr>
              <a:t>)</a:t>
            </a:r>
            <a:endParaRPr lang="en-US" dirty="0">
              <a:solidFill>
                <a:srgbClr val="002060"/>
              </a:solidFill>
              <a:latin typeface="Bebas Neue" panose="020B0000000000000000" pitchFamily="34" charset="0"/>
            </a:endParaRPr>
          </a:p>
        </p:txBody>
      </p:sp>
      <p:pic>
        <p:nvPicPr>
          <p:cNvPr id="4100" name="Picture 4" descr="https://pritamsen.files.wordpress.com/2014/05/communication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15744"/>
            <a:ext cx="13004801" cy="7537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828806"/>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pic>
        <p:nvPicPr>
          <p:cNvPr id="4100" name="Picture 4" descr="https://pritamsen.files.wordpress.com/2014/05/communicationg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15744"/>
            <a:ext cx="13004801" cy="753785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6"/>
          <p:cNvSpPr>
            <a:spLocks/>
          </p:cNvSpPr>
          <p:nvPr/>
        </p:nvSpPr>
        <p:spPr bwMode="auto">
          <a:xfrm>
            <a:off x="1" y="0"/>
            <a:ext cx="10390293" cy="9753600"/>
          </a:xfrm>
          <a:custGeom>
            <a:avLst/>
            <a:gdLst>
              <a:gd name="T0" fmla="*/ 0 w 4602"/>
              <a:gd name="T1" fmla="*/ 0 h 4320"/>
              <a:gd name="T2" fmla="*/ 4602 w 4602"/>
              <a:gd name="T3" fmla="*/ 0 h 4320"/>
              <a:gd name="T4" fmla="*/ 3820 w 4602"/>
              <a:gd name="T5" fmla="*/ 4320 h 4320"/>
              <a:gd name="T6" fmla="*/ 0 w 4602"/>
              <a:gd name="T7" fmla="*/ 4320 h 4320"/>
            </a:gdLst>
            <a:ahLst/>
            <a:cxnLst>
              <a:cxn ang="0">
                <a:pos x="T0" y="T1"/>
              </a:cxn>
              <a:cxn ang="0">
                <a:pos x="T2" y="T3"/>
              </a:cxn>
              <a:cxn ang="0">
                <a:pos x="T4" y="T5"/>
              </a:cxn>
              <a:cxn ang="0">
                <a:pos x="T6" y="T7"/>
              </a:cxn>
            </a:cxnLst>
            <a:rect l="0" t="0" r="r" b="b"/>
            <a:pathLst>
              <a:path w="4602" h="4320">
                <a:moveTo>
                  <a:pt x="0" y="0"/>
                </a:moveTo>
                <a:lnTo>
                  <a:pt x="4602" y="0"/>
                </a:lnTo>
                <a:lnTo>
                  <a:pt x="3820"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sz="4800">
              <a:latin typeface="Bebas Neue" panose="020B0000000000000000" pitchFamily="34" charset="0"/>
            </a:endParaRPr>
          </a:p>
        </p:txBody>
      </p:sp>
      <p:sp>
        <p:nvSpPr>
          <p:cNvPr id="2" name="Rectangle 1"/>
          <p:cNvSpPr/>
          <p:nvPr/>
        </p:nvSpPr>
        <p:spPr>
          <a:xfrm>
            <a:off x="1" y="398651"/>
            <a:ext cx="10081120" cy="7294305"/>
          </a:xfrm>
          <a:prstGeom prst="rect">
            <a:avLst/>
          </a:prstGeom>
        </p:spPr>
        <p:txBody>
          <a:bodyPr wrap="square">
            <a:spAutoFit/>
          </a:bodyPr>
          <a:lstStyle/>
          <a:p>
            <a:pPr algn="l"/>
            <a:endParaRPr lang="en-GB" dirty="0" smtClean="0">
              <a:solidFill>
                <a:schemeClr val="bg1"/>
              </a:solidFill>
              <a:latin typeface="Bebas Neue" panose="020B0000000000000000" pitchFamily="34" charset="0"/>
            </a:endParaRPr>
          </a:p>
          <a:p>
            <a:pPr algn="l"/>
            <a:endParaRPr lang="en-GB" dirty="0" smtClean="0">
              <a:solidFill>
                <a:schemeClr val="bg1"/>
              </a:solidFill>
              <a:latin typeface="Bebas Neue" panose="020B0000000000000000" pitchFamily="34" charset="0"/>
            </a:endParaRPr>
          </a:p>
          <a:p>
            <a:pPr algn="l"/>
            <a:r>
              <a:rPr lang="tr-TR" dirty="0" smtClean="0">
                <a:solidFill>
                  <a:schemeClr val="bg1"/>
                </a:solidFill>
                <a:latin typeface="Bebas Neue" panose="020B0000000000000000" pitchFamily="34" charset="0"/>
              </a:rPr>
              <a:t>a </a:t>
            </a:r>
            <a:r>
              <a:rPr lang="tr-TR" dirty="0" err="1">
                <a:solidFill>
                  <a:schemeClr val="bg1"/>
                </a:solidFill>
                <a:latin typeface="Bebas Neue" panose="020B0000000000000000" pitchFamily="34" charset="0"/>
              </a:rPr>
              <a:t>meeting</a:t>
            </a:r>
            <a:r>
              <a:rPr lang="en-GB" dirty="0">
                <a:solidFill>
                  <a:schemeClr val="bg1"/>
                </a:solidFill>
                <a:latin typeface="Bebas Neue" panose="020B0000000000000000" pitchFamily="34" charset="0"/>
              </a:rPr>
              <a:t> </a:t>
            </a:r>
            <a:r>
              <a:rPr lang="en-US" dirty="0">
                <a:solidFill>
                  <a:schemeClr val="bg1"/>
                </a:solidFill>
                <a:latin typeface="Bebas Neue" panose="020B0000000000000000" pitchFamily="34" charset="0"/>
              </a:rPr>
              <a:t>done during the sprint period to make sure the product backlog is prepared and ready for the start of the next sprint.</a:t>
            </a:r>
            <a:r>
              <a:rPr lang="tr-TR" dirty="0">
                <a:solidFill>
                  <a:schemeClr val="bg1"/>
                </a:solidFill>
                <a:latin typeface="Bebas Neue" panose="020B0000000000000000" pitchFamily="34" charset="0"/>
              </a:rPr>
              <a:t> </a:t>
            </a:r>
            <a:endParaRPr lang="en-GB" dirty="0">
              <a:solidFill>
                <a:schemeClr val="bg1"/>
              </a:solidFill>
              <a:latin typeface="Bebas Neue" panose="020B0000000000000000" pitchFamily="34" charset="0"/>
            </a:endParaRPr>
          </a:p>
          <a:p>
            <a:pPr algn="l"/>
            <a:endParaRPr lang="en-GB" dirty="0">
              <a:solidFill>
                <a:schemeClr val="bg1"/>
              </a:solidFill>
              <a:latin typeface="Bebas Neue" panose="020B0000000000000000" pitchFamily="34" charset="0"/>
            </a:endParaRPr>
          </a:p>
          <a:p>
            <a:pPr algn="l"/>
            <a:r>
              <a:rPr lang="en-GB" dirty="0" smtClean="0">
                <a:solidFill>
                  <a:schemeClr val="bg1"/>
                </a:solidFill>
                <a:latin typeface="Bebas Neue" panose="020B0000000000000000" pitchFamily="34" charset="0"/>
              </a:rPr>
              <a:t>Provides Input </a:t>
            </a:r>
            <a:r>
              <a:rPr lang="en-GB" dirty="0">
                <a:solidFill>
                  <a:schemeClr val="bg1"/>
                </a:solidFill>
                <a:latin typeface="Bebas Neue" panose="020B0000000000000000" pitchFamily="34" charset="0"/>
              </a:rPr>
              <a:t>for prioritization</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Clarity of requirements</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Dependencies</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Assumptions</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Acceptance criteria</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High-level estimates </a:t>
            </a:r>
          </a:p>
          <a:p>
            <a:pPr algn="l"/>
            <a:endParaRPr lang="en-GB" dirty="0">
              <a:solidFill>
                <a:schemeClr val="bg1"/>
              </a:solidFill>
              <a:latin typeface="Bebas Neue" panose="020B0000000000000000" pitchFamily="34" charset="0"/>
            </a:endParaRPr>
          </a:p>
        </p:txBody>
      </p:sp>
      <p:sp>
        <p:nvSpPr>
          <p:cNvPr id="4" name="Rectangle 3"/>
          <p:cNvSpPr txBox="1">
            <a:spLocks noChangeArrowheads="1"/>
          </p:cNvSpPr>
          <p:nvPr/>
        </p:nvSpPr>
        <p:spPr bwMode="auto">
          <a:xfrm>
            <a:off x="-22673" y="0"/>
            <a:ext cx="12623080" cy="1228231"/>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dirty="0" smtClean="0">
                <a:solidFill>
                  <a:schemeClr val="bg1"/>
                </a:solidFill>
                <a:latin typeface="Bebas Neue" panose="020B0000000000000000" pitchFamily="34" charset="0"/>
              </a:rPr>
              <a:t>Product </a:t>
            </a:r>
            <a:r>
              <a:rPr lang="nl-NL" dirty="0" err="1" smtClean="0">
                <a:solidFill>
                  <a:schemeClr val="bg1"/>
                </a:solidFill>
                <a:latin typeface="Bebas Neue" panose="020B0000000000000000" pitchFamily="34" charset="0"/>
              </a:rPr>
              <a:t>Backlog</a:t>
            </a:r>
            <a:r>
              <a:rPr lang="nl-NL" dirty="0" smtClean="0">
                <a:solidFill>
                  <a:schemeClr val="bg1"/>
                </a:solidFill>
                <a:latin typeface="Bebas Neue" panose="020B0000000000000000" pitchFamily="34" charset="0"/>
              </a:rPr>
              <a:t> </a:t>
            </a:r>
            <a:r>
              <a:rPr lang="nl-NL" dirty="0" err="1" smtClean="0">
                <a:solidFill>
                  <a:schemeClr val="bg1"/>
                </a:solidFill>
                <a:latin typeface="Bebas Neue" panose="020B0000000000000000" pitchFamily="34" charset="0"/>
              </a:rPr>
              <a:t>refinement</a:t>
            </a:r>
            <a:endParaRPr lang="en-US"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968427778"/>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p:nvPr/>
        </p:nvSpPr>
        <p:spPr>
          <a:xfrm>
            <a:off x="-12700" y="-19744"/>
            <a:ext cx="5080000" cy="9804400"/>
          </a:xfrm>
          <a:prstGeom prst="rect">
            <a:avLst/>
          </a:prstGeom>
          <a:solidFill>
            <a:srgbClr val="FFFFFF"/>
          </a:solidFill>
          <a:ln w="12700">
            <a:miter lim="400000"/>
          </a:ln>
        </p:spPr>
        <p:txBody>
          <a:bodyPr lIns="0" tIns="0" rIns="0" bIns="0" anchor="ctr"/>
          <a:lstStyle/>
          <a:p>
            <a:pPr lvl="0">
              <a:defRPr sz="2400">
                <a:solidFill>
                  <a:srgbClr val="FFFFFF"/>
                </a:solidFill>
              </a:defRPr>
            </a:pPr>
            <a:endParaRPr dirty="0"/>
          </a:p>
        </p:txBody>
      </p:sp>
      <p:sp>
        <p:nvSpPr>
          <p:cNvPr id="39" name="Shape 39"/>
          <p:cNvSpPr/>
          <p:nvPr/>
        </p:nvSpPr>
        <p:spPr>
          <a:xfrm flipV="1">
            <a:off x="1257267" y="-25400"/>
            <a:ext cx="1" cy="9804400"/>
          </a:xfrm>
          <a:prstGeom prst="line">
            <a:avLst/>
          </a:prstGeom>
          <a:ln w="63500">
            <a:solidFill>
              <a:srgbClr val="606060">
                <a:alpha val="63286"/>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grpSp>
        <p:nvGrpSpPr>
          <p:cNvPr id="63" name="Group 63"/>
          <p:cNvGrpSpPr/>
          <p:nvPr/>
        </p:nvGrpSpPr>
        <p:grpSpPr>
          <a:xfrm>
            <a:off x="472208" y="245675"/>
            <a:ext cx="782018" cy="9262250"/>
            <a:chOff x="52855" y="67241"/>
            <a:chExt cx="782016" cy="9262249"/>
          </a:xfrm>
        </p:grpSpPr>
        <p:grpSp>
          <p:nvGrpSpPr>
            <p:cNvPr id="42" name="Group 42"/>
            <p:cNvGrpSpPr/>
            <p:nvPr/>
          </p:nvGrpSpPr>
          <p:grpSpPr>
            <a:xfrm>
              <a:off x="72128" y="67241"/>
              <a:ext cx="762743" cy="276999"/>
              <a:chOff x="57047" y="67241"/>
              <a:chExt cx="762742" cy="276998"/>
            </a:xfrm>
          </p:grpSpPr>
          <p:sp>
            <p:nvSpPr>
              <p:cNvPr id="40" name="Shape 40"/>
              <p:cNvSpPr/>
              <p:nvPr/>
            </p:nvSpPr>
            <p:spPr>
              <a:xfrm flipH="1" flipV="1">
                <a:off x="566798" y="205740"/>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41" name="Shape 41"/>
              <p:cNvSpPr/>
              <p:nvPr/>
            </p:nvSpPr>
            <p:spPr>
              <a:xfrm>
                <a:off x="57047" y="67241"/>
                <a:ext cx="395940" cy="2769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a:t>
                </a:r>
                <a:r>
                  <a:rPr lang="tr-TR" sz="2000" dirty="0" smtClean="0"/>
                  <a:t>03</a:t>
                </a:r>
                <a:endParaRPr lang="tr-TR" sz="1800" dirty="0" smtClean="0"/>
              </a:p>
            </p:txBody>
          </p:sp>
        </p:grpSp>
        <p:sp>
          <p:nvSpPr>
            <p:cNvPr id="43" name="Shape 43"/>
            <p:cNvSpPr/>
            <p:nvPr/>
          </p:nvSpPr>
          <p:spPr>
            <a:xfrm>
              <a:off x="87209" y="9052491"/>
              <a:ext cx="343042"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201</a:t>
              </a:r>
              <a:r>
                <a:rPr lang="tr-TR" sz="2000" dirty="0" smtClean="0"/>
                <a:t>5</a:t>
              </a:r>
            </a:p>
          </p:txBody>
        </p:sp>
        <p:sp>
          <p:nvSpPr>
            <p:cNvPr id="44" name="Shape 44"/>
            <p:cNvSpPr/>
            <p:nvPr/>
          </p:nvSpPr>
          <p:spPr>
            <a:xfrm>
              <a:off x="52855" y="965766"/>
              <a:ext cx="395941"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200</a:t>
              </a:r>
              <a:r>
                <a:rPr lang="tr-TR" sz="2000" dirty="0" smtClean="0"/>
                <a:t>6</a:t>
              </a:r>
              <a:endParaRPr sz="2000" dirty="0"/>
            </a:p>
          </p:txBody>
        </p:sp>
        <p:sp>
          <p:nvSpPr>
            <p:cNvPr id="45" name="Shape 45"/>
            <p:cNvSpPr/>
            <p:nvPr/>
          </p:nvSpPr>
          <p:spPr>
            <a:xfrm>
              <a:off x="82078" y="1864291"/>
              <a:ext cx="373499"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200</a:t>
              </a:r>
              <a:r>
                <a:rPr lang="tr-TR" sz="2000" dirty="0" smtClean="0"/>
                <a:t>7</a:t>
              </a:r>
              <a:endParaRPr sz="2000" dirty="0"/>
            </a:p>
          </p:txBody>
        </p:sp>
        <p:sp>
          <p:nvSpPr>
            <p:cNvPr id="46" name="Shape 46"/>
            <p:cNvSpPr/>
            <p:nvPr/>
          </p:nvSpPr>
          <p:spPr>
            <a:xfrm>
              <a:off x="66070" y="2762816"/>
              <a:ext cx="394338"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200</a:t>
              </a:r>
              <a:r>
                <a:rPr lang="tr-TR" sz="2000" dirty="0" smtClean="0"/>
                <a:t>8</a:t>
              </a:r>
              <a:endParaRPr sz="2000" dirty="0"/>
            </a:p>
          </p:txBody>
        </p:sp>
        <p:sp>
          <p:nvSpPr>
            <p:cNvPr id="47" name="Shape 47"/>
            <p:cNvSpPr/>
            <p:nvPr/>
          </p:nvSpPr>
          <p:spPr>
            <a:xfrm>
              <a:off x="70666" y="3661341"/>
              <a:ext cx="395941"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200</a:t>
              </a:r>
              <a:r>
                <a:rPr lang="tr-TR" sz="2000" dirty="0" smtClean="0"/>
                <a:t>9</a:t>
              </a:r>
              <a:endParaRPr sz="2000" dirty="0"/>
            </a:p>
          </p:txBody>
        </p:sp>
        <p:sp>
          <p:nvSpPr>
            <p:cNvPr id="48" name="Shape 48"/>
            <p:cNvSpPr/>
            <p:nvPr/>
          </p:nvSpPr>
          <p:spPr>
            <a:xfrm>
              <a:off x="76946" y="4559866"/>
              <a:ext cx="351057"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a:t>
              </a:r>
              <a:r>
                <a:rPr lang="tr-TR" sz="2000" dirty="0" smtClean="0"/>
                <a:t>10</a:t>
              </a:r>
              <a:endParaRPr sz="2000" dirty="0"/>
            </a:p>
          </p:txBody>
        </p:sp>
        <p:sp>
          <p:nvSpPr>
            <p:cNvPr id="49" name="Shape 49"/>
            <p:cNvSpPr/>
            <p:nvPr/>
          </p:nvSpPr>
          <p:spPr>
            <a:xfrm>
              <a:off x="89142" y="5458391"/>
              <a:ext cx="304571"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201</a:t>
              </a:r>
              <a:r>
                <a:rPr lang="tr-TR" sz="2000" dirty="0" smtClean="0"/>
                <a:t>1</a:t>
              </a:r>
              <a:endParaRPr sz="2000" dirty="0"/>
            </a:p>
          </p:txBody>
        </p:sp>
        <p:sp>
          <p:nvSpPr>
            <p:cNvPr id="50" name="Shape 50"/>
            <p:cNvSpPr/>
            <p:nvPr/>
          </p:nvSpPr>
          <p:spPr>
            <a:xfrm>
              <a:off x="65929" y="6356916"/>
              <a:ext cx="338232"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201</a:t>
              </a:r>
              <a:r>
                <a:rPr lang="tr-TR" sz="2000" dirty="0" smtClean="0"/>
                <a:t>2</a:t>
              </a:r>
            </a:p>
          </p:txBody>
        </p:sp>
        <p:sp>
          <p:nvSpPr>
            <p:cNvPr id="51" name="Shape 51"/>
            <p:cNvSpPr/>
            <p:nvPr/>
          </p:nvSpPr>
          <p:spPr>
            <a:xfrm>
              <a:off x="79939" y="7255441"/>
              <a:ext cx="349455"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201</a:t>
              </a:r>
              <a:r>
                <a:rPr lang="tr-TR" sz="2000" dirty="0" smtClean="0"/>
                <a:t>3</a:t>
              </a:r>
              <a:endParaRPr sz="2000" dirty="0"/>
            </a:p>
          </p:txBody>
        </p:sp>
        <p:sp>
          <p:nvSpPr>
            <p:cNvPr id="52" name="Shape 52"/>
            <p:cNvSpPr/>
            <p:nvPr/>
          </p:nvSpPr>
          <p:spPr>
            <a:xfrm>
              <a:off x="68836" y="8153966"/>
              <a:ext cx="354263"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90000"/>
                </a:lnSpc>
                <a:defRPr sz="2000">
                  <a:latin typeface="Politica"/>
                  <a:ea typeface="Politica"/>
                  <a:cs typeface="Politica"/>
                  <a:sym typeface="Politica"/>
                </a:defRPr>
              </a:lvl1pPr>
            </a:lstStyle>
            <a:p>
              <a:pPr lvl="0">
                <a:defRPr sz="1800"/>
              </a:pPr>
              <a:r>
                <a:rPr sz="2000" dirty="0" smtClean="0"/>
                <a:t>201</a:t>
              </a:r>
              <a:r>
                <a:rPr lang="tr-TR" sz="2000" dirty="0" smtClean="0"/>
                <a:t>4</a:t>
              </a:r>
              <a:endParaRPr sz="2000" dirty="0"/>
            </a:p>
          </p:txBody>
        </p:sp>
        <p:sp>
          <p:nvSpPr>
            <p:cNvPr id="53" name="Shape 53"/>
            <p:cNvSpPr/>
            <p:nvPr/>
          </p:nvSpPr>
          <p:spPr>
            <a:xfrm flipH="1">
              <a:off x="569179" y="1120140"/>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4" name="Shape 54"/>
            <p:cNvSpPr/>
            <p:nvPr/>
          </p:nvSpPr>
          <p:spPr>
            <a:xfrm flipH="1">
              <a:off x="569179" y="1998027"/>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5" name="Shape 55"/>
            <p:cNvSpPr/>
            <p:nvPr/>
          </p:nvSpPr>
          <p:spPr>
            <a:xfrm flipH="1">
              <a:off x="569179" y="2901315"/>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6" name="Shape 56"/>
            <p:cNvSpPr/>
            <p:nvPr/>
          </p:nvSpPr>
          <p:spPr>
            <a:xfrm flipH="1">
              <a:off x="569179" y="3787140"/>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7" name="Shape 57"/>
            <p:cNvSpPr/>
            <p:nvPr/>
          </p:nvSpPr>
          <p:spPr>
            <a:xfrm flipH="1">
              <a:off x="569179" y="4672965"/>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8" name="Shape 58"/>
            <p:cNvSpPr/>
            <p:nvPr/>
          </p:nvSpPr>
          <p:spPr>
            <a:xfrm flipH="1">
              <a:off x="569179" y="5596890"/>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59" name="Shape 59"/>
            <p:cNvSpPr/>
            <p:nvPr/>
          </p:nvSpPr>
          <p:spPr>
            <a:xfrm flipH="1">
              <a:off x="569179" y="6495415"/>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60" name="Shape 60"/>
            <p:cNvSpPr/>
            <p:nvPr/>
          </p:nvSpPr>
          <p:spPr>
            <a:xfrm flipH="1">
              <a:off x="569179" y="7419340"/>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61" name="Shape 61"/>
            <p:cNvSpPr/>
            <p:nvPr/>
          </p:nvSpPr>
          <p:spPr>
            <a:xfrm flipH="1">
              <a:off x="569179" y="8292465"/>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62" name="Shape 62"/>
            <p:cNvSpPr/>
            <p:nvPr/>
          </p:nvSpPr>
          <p:spPr>
            <a:xfrm flipH="1">
              <a:off x="569179" y="9195753"/>
              <a:ext cx="252991" cy="1"/>
            </a:xfrm>
            <a:prstGeom prst="line">
              <a:avLst/>
            </a:prstGeom>
            <a:noFill/>
            <a:ln w="5080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grpSp>
      <p:sp>
        <p:nvSpPr>
          <p:cNvPr id="79" name="Shape 79"/>
          <p:cNvSpPr/>
          <p:nvPr/>
        </p:nvSpPr>
        <p:spPr>
          <a:xfrm>
            <a:off x="1821880" y="3292624"/>
            <a:ext cx="1851469" cy="55399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err="1" smtClean="0">
                <a:latin typeface="Bebas Neue"/>
                <a:ea typeface="Bebas Neue"/>
                <a:cs typeface="Bebas Neue"/>
                <a:sym typeface="Bebas Neue"/>
              </a:rPr>
              <a:t>sony</a:t>
            </a:r>
            <a:r>
              <a:rPr lang="tr-TR" sz="2000" dirty="0" smtClean="0">
                <a:latin typeface="Bebas Neue"/>
                <a:ea typeface="Bebas Neue"/>
                <a:cs typeface="Bebas Neue"/>
                <a:sym typeface="Bebas Neue"/>
              </a:rPr>
              <a:t> - Java Developer</a:t>
            </a:r>
            <a:endParaRPr sz="2000" dirty="0">
              <a:latin typeface="Bebas Neue"/>
              <a:ea typeface="Bebas Neue"/>
              <a:cs typeface="Bebas Neue"/>
              <a:sym typeface="Bebas Neue"/>
            </a:endParaRPr>
          </a:p>
          <a:p>
            <a:pPr lvl="0" algn="l">
              <a:lnSpc>
                <a:spcPct val="90000"/>
              </a:lnSpc>
              <a:defRPr sz="1800"/>
            </a:pPr>
            <a:r>
              <a:rPr sz="2000" dirty="0">
                <a:latin typeface="Politica"/>
                <a:ea typeface="Politica"/>
                <a:cs typeface="Politica"/>
                <a:sym typeface="Politica"/>
              </a:rPr>
              <a:t>at </a:t>
            </a:r>
            <a:r>
              <a:rPr sz="2000" dirty="0" smtClean="0">
                <a:latin typeface="Politica"/>
                <a:ea typeface="Politica"/>
                <a:cs typeface="Politica"/>
                <a:sym typeface="Politica"/>
              </a:rPr>
              <a:t>ODW</a:t>
            </a:r>
            <a:r>
              <a:rPr lang="tr-TR" sz="2000" dirty="0" smtClean="0">
                <a:latin typeface="Politica"/>
                <a:ea typeface="Politica"/>
                <a:cs typeface="Politica"/>
                <a:sym typeface="Politica"/>
              </a:rPr>
              <a:t> &amp; Sony1</a:t>
            </a:r>
            <a:endParaRPr sz="2000" dirty="0">
              <a:latin typeface="Politica"/>
              <a:ea typeface="Politica"/>
              <a:cs typeface="Politica"/>
              <a:sym typeface="Politica"/>
            </a:endParaRPr>
          </a:p>
        </p:txBody>
      </p:sp>
      <p:sp>
        <p:nvSpPr>
          <p:cNvPr id="83" name="Shape 83"/>
          <p:cNvSpPr/>
          <p:nvPr/>
        </p:nvSpPr>
        <p:spPr>
          <a:xfrm>
            <a:off x="1854675" y="8839514"/>
            <a:ext cx="2556790" cy="55399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err="1" smtClean="0">
                <a:latin typeface="Bebas Neue"/>
                <a:ea typeface="Bebas Neue"/>
                <a:cs typeface="Bebas Neue"/>
                <a:sym typeface="Bebas Neue"/>
              </a:rPr>
              <a:t>Applıcatıon</a:t>
            </a:r>
            <a:r>
              <a:rPr lang="tr-TR" sz="2000" dirty="0" smtClean="0">
                <a:latin typeface="Bebas Neue"/>
                <a:ea typeface="Bebas Neue"/>
                <a:cs typeface="Bebas Neue"/>
                <a:sym typeface="Bebas Neue"/>
              </a:rPr>
              <a:t> </a:t>
            </a:r>
            <a:r>
              <a:rPr lang="tr-TR" sz="2000" dirty="0" err="1" smtClean="0">
                <a:latin typeface="Bebas Neue"/>
                <a:ea typeface="Bebas Neue"/>
                <a:cs typeface="Bebas Neue"/>
                <a:sym typeface="Bebas Neue"/>
              </a:rPr>
              <a:t>delıvery</a:t>
            </a:r>
            <a:r>
              <a:rPr lang="tr-TR" sz="2000" dirty="0" smtClean="0">
                <a:latin typeface="Bebas Neue"/>
                <a:ea typeface="Bebas Neue"/>
                <a:cs typeface="Bebas Neue"/>
                <a:sym typeface="Bebas Neue"/>
              </a:rPr>
              <a:t> </a:t>
            </a:r>
            <a:r>
              <a:rPr sz="2000" dirty="0" smtClean="0">
                <a:latin typeface="Bebas Neue"/>
                <a:ea typeface="Bebas Neue"/>
                <a:cs typeface="Bebas Neue"/>
                <a:sym typeface="Bebas Neue"/>
              </a:rPr>
              <a:t>Manager</a:t>
            </a:r>
            <a:endParaRPr sz="2000" dirty="0">
              <a:latin typeface="Bebas Neue"/>
              <a:ea typeface="Bebas Neue"/>
              <a:cs typeface="Bebas Neue"/>
              <a:sym typeface="Bebas Neue"/>
            </a:endParaRPr>
          </a:p>
          <a:p>
            <a:pPr lvl="0" algn="l">
              <a:lnSpc>
                <a:spcPct val="90000"/>
              </a:lnSpc>
              <a:defRPr sz="1800"/>
            </a:pPr>
            <a:r>
              <a:rPr sz="2000" dirty="0">
                <a:latin typeface="Politica"/>
                <a:ea typeface="Politica"/>
                <a:cs typeface="Politica"/>
                <a:sym typeface="Politica"/>
              </a:rPr>
              <a:t>to </a:t>
            </a:r>
            <a:r>
              <a:rPr lang="tr-TR" sz="2000" dirty="0" smtClean="0">
                <a:latin typeface="Politica"/>
                <a:ea typeface="Politica"/>
                <a:cs typeface="Politica"/>
                <a:sym typeface="Politica"/>
              </a:rPr>
              <a:t>Odw / eBase</a:t>
            </a:r>
            <a:endParaRPr sz="2000" dirty="0">
              <a:latin typeface="Politica"/>
              <a:ea typeface="Politica"/>
              <a:cs typeface="Politica"/>
              <a:sym typeface="Politica"/>
            </a:endParaRPr>
          </a:p>
        </p:txBody>
      </p:sp>
      <p:grpSp>
        <p:nvGrpSpPr>
          <p:cNvPr id="93" name="Group 93"/>
          <p:cNvGrpSpPr/>
          <p:nvPr/>
        </p:nvGrpSpPr>
        <p:grpSpPr>
          <a:xfrm>
            <a:off x="5376826" y="6048334"/>
            <a:ext cx="7559762" cy="2284850"/>
            <a:chOff x="-514608" y="295567"/>
            <a:chExt cx="7559761" cy="2284849"/>
          </a:xfrm>
        </p:grpSpPr>
        <p:sp>
          <p:nvSpPr>
            <p:cNvPr id="91" name="Shape 91"/>
            <p:cNvSpPr/>
            <p:nvPr/>
          </p:nvSpPr>
          <p:spPr>
            <a:xfrm>
              <a:off x="-91418" y="295567"/>
              <a:ext cx="6713375" cy="11741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nSpc>
                  <a:spcPct val="70000"/>
                </a:lnSpc>
                <a:defRPr sz="10900">
                  <a:solidFill>
                    <a:srgbClr val="FFFFFF"/>
                  </a:solidFill>
                  <a:latin typeface="Bebas Neue"/>
                  <a:ea typeface="Bebas Neue"/>
                  <a:cs typeface="Bebas Neue"/>
                  <a:sym typeface="Bebas Neue"/>
                </a:defRPr>
              </a:lvl1pPr>
            </a:lstStyle>
            <a:p>
              <a:pPr lvl="0">
                <a:defRPr sz="1800">
                  <a:solidFill>
                    <a:srgbClr val="000000"/>
                  </a:solidFill>
                </a:defRPr>
              </a:pPr>
              <a:r>
                <a:rPr lang="tr-TR" sz="10900" dirty="0" smtClean="0">
                  <a:solidFill>
                    <a:srgbClr val="FFFFFF"/>
                  </a:solidFill>
                </a:rPr>
                <a:t>Pinar </a:t>
              </a:r>
              <a:r>
                <a:rPr lang="tr-TR" sz="10900" dirty="0" err="1" smtClean="0">
                  <a:solidFill>
                    <a:srgbClr val="FFFFFF"/>
                  </a:solidFill>
                </a:rPr>
                <a:t>cankaya</a:t>
              </a:r>
              <a:endParaRPr sz="10900" dirty="0">
                <a:solidFill>
                  <a:srgbClr val="FFFFFF"/>
                </a:solidFill>
              </a:endParaRPr>
            </a:p>
          </p:txBody>
        </p:sp>
        <p:sp>
          <p:nvSpPr>
            <p:cNvPr id="92" name="Shape 92"/>
            <p:cNvSpPr/>
            <p:nvPr/>
          </p:nvSpPr>
          <p:spPr>
            <a:xfrm>
              <a:off x="-514608" y="1470882"/>
              <a:ext cx="7559761" cy="11095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p>
              <a:pPr lvl="0">
                <a:lnSpc>
                  <a:spcPct val="70000"/>
                </a:lnSpc>
                <a:defRPr sz="1800"/>
              </a:pPr>
              <a:r>
                <a:rPr lang="tr-TR" sz="5900" dirty="0" err="1" smtClean="0">
                  <a:solidFill>
                    <a:srgbClr val="FFFFFF"/>
                  </a:solidFill>
                  <a:latin typeface="Bebas Neue"/>
                  <a:ea typeface="Bebas Neue"/>
                  <a:cs typeface="Bebas Neue"/>
                  <a:sym typeface="Bebas Neue"/>
                </a:rPr>
                <a:t>Applıcatıon</a:t>
              </a:r>
              <a:r>
                <a:rPr lang="tr-TR" sz="5900" dirty="0" smtClean="0">
                  <a:solidFill>
                    <a:srgbClr val="FFFFFF"/>
                  </a:solidFill>
                  <a:latin typeface="Bebas Neue"/>
                  <a:ea typeface="Bebas Neue"/>
                  <a:cs typeface="Bebas Neue"/>
                  <a:sym typeface="Bebas Neue"/>
                </a:rPr>
                <a:t> </a:t>
              </a:r>
              <a:r>
                <a:rPr lang="tr-TR" sz="5900" dirty="0" err="1" smtClean="0">
                  <a:solidFill>
                    <a:srgbClr val="FFFFFF"/>
                  </a:solidFill>
                  <a:latin typeface="Bebas Neue"/>
                  <a:ea typeface="Bebas Neue"/>
                  <a:cs typeface="Bebas Neue"/>
                  <a:sym typeface="Bebas Neue"/>
                </a:rPr>
                <a:t>delıvery</a:t>
              </a:r>
              <a:r>
                <a:rPr lang="tr-TR" sz="5900" dirty="0" smtClean="0">
                  <a:solidFill>
                    <a:srgbClr val="FFFFFF"/>
                  </a:solidFill>
                  <a:latin typeface="Bebas Neue"/>
                  <a:ea typeface="Bebas Neue"/>
                  <a:cs typeface="Bebas Neue"/>
                  <a:sym typeface="Bebas Neue"/>
                </a:rPr>
                <a:t> </a:t>
              </a:r>
              <a:r>
                <a:rPr lang="tr-TR" sz="5900" dirty="0" err="1" smtClean="0">
                  <a:solidFill>
                    <a:srgbClr val="FFFFFF"/>
                  </a:solidFill>
                  <a:latin typeface="Bebas Neue"/>
                  <a:ea typeface="Bebas Neue"/>
                  <a:cs typeface="Bebas Neue"/>
                  <a:sym typeface="Bebas Neue"/>
                </a:rPr>
                <a:t>manager</a:t>
              </a:r>
              <a:endParaRPr lang="tr-TR" sz="5900" dirty="0" smtClean="0">
                <a:solidFill>
                  <a:srgbClr val="FFFFFF"/>
                </a:solidFill>
                <a:latin typeface="Bebas Neue"/>
                <a:ea typeface="Bebas Neue"/>
                <a:cs typeface="Bebas Neue"/>
                <a:sym typeface="Bebas Neue"/>
              </a:endParaRPr>
            </a:p>
            <a:p>
              <a:pPr lvl="0">
                <a:lnSpc>
                  <a:spcPct val="70000"/>
                </a:lnSpc>
                <a:defRPr sz="1800"/>
              </a:pPr>
              <a:r>
                <a:rPr lang="tr-TR" sz="4400" dirty="0" err="1" smtClean="0">
                  <a:solidFill>
                    <a:srgbClr val="FFFFFF"/>
                  </a:solidFill>
                  <a:latin typeface="Bebas Neue"/>
                  <a:ea typeface="Bebas Neue"/>
                  <a:cs typeface="Bebas Neue"/>
                  <a:sym typeface="Bebas Neue"/>
                </a:rPr>
                <a:t>Ebase</a:t>
              </a:r>
              <a:r>
                <a:rPr lang="tr-TR" sz="4400" dirty="0" smtClean="0">
                  <a:solidFill>
                    <a:srgbClr val="FFFFFF"/>
                  </a:solidFill>
                  <a:latin typeface="Bebas Neue"/>
                  <a:ea typeface="Bebas Neue"/>
                  <a:cs typeface="Bebas Neue"/>
                  <a:sym typeface="Bebas Neue"/>
                </a:rPr>
                <a:t> / sony1 / </a:t>
              </a:r>
              <a:r>
                <a:rPr lang="tr-TR" sz="4400" dirty="0" err="1" smtClean="0">
                  <a:solidFill>
                    <a:srgbClr val="FFFFFF"/>
                  </a:solidFill>
                  <a:latin typeface="Bebas Neue"/>
                  <a:ea typeface="Bebas Neue"/>
                  <a:cs typeface="Bebas Neue"/>
                  <a:sym typeface="Bebas Neue"/>
                </a:rPr>
                <a:t>spıder</a:t>
              </a:r>
              <a:endParaRPr sz="4400" dirty="0">
                <a:solidFill>
                  <a:srgbClr val="FFFFFF"/>
                </a:solidFill>
                <a:latin typeface="Bebas Neue"/>
                <a:ea typeface="Bebas Neue"/>
                <a:cs typeface="Bebas Neue"/>
                <a:sym typeface="Bebas Neue"/>
              </a:endParaRPr>
            </a:p>
          </p:txBody>
        </p:sp>
      </p:grpSp>
      <p:pic>
        <p:nvPicPr>
          <p:cNvPr id="88" name="Picture 8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80440" y="388250"/>
            <a:ext cx="4752528" cy="4963503"/>
          </a:xfrm>
          <a:prstGeom prst="rect">
            <a:avLst/>
          </a:prstGeom>
        </p:spPr>
      </p:pic>
      <p:grpSp>
        <p:nvGrpSpPr>
          <p:cNvPr id="96" name="Group 78"/>
          <p:cNvGrpSpPr/>
          <p:nvPr/>
        </p:nvGrpSpPr>
        <p:grpSpPr>
          <a:xfrm>
            <a:off x="1288922" y="484312"/>
            <a:ext cx="431801" cy="190501"/>
            <a:chOff x="0" y="0"/>
            <a:chExt cx="431800" cy="190499"/>
          </a:xfrm>
        </p:grpSpPr>
        <p:sp>
          <p:nvSpPr>
            <p:cNvPr id="97"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98"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99" name="Shape 79"/>
          <p:cNvSpPr/>
          <p:nvPr/>
        </p:nvSpPr>
        <p:spPr>
          <a:xfrm>
            <a:off x="1847673" y="412304"/>
            <a:ext cx="2721899" cy="55399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err="1">
                <a:latin typeface="Bebas Neue"/>
                <a:ea typeface="Bebas Neue"/>
                <a:cs typeface="Bebas Neue"/>
                <a:sym typeface="Bebas Neue"/>
              </a:rPr>
              <a:t>Specialist</a:t>
            </a:r>
            <a:r>
              <a:rPr lang="tr-TR" sz="2000" dirty="0">
                <a:latin typeface="Bebas Neue"/>
                <a:ea typeface="Bebas Neue"/>
                <a:cs typeface="Bebas Neue"/>
                <a:sym typeface="Bebas Neue"/>
              </a:rPr>
              <a:t> </a:t>
            </a:r>
            <a:r>
              <a:rPr lang="tr-TR" sz="2000" dirty="0" err="1">
                <a:latin typeface="Bebas Neue"/>
                <a:ea typeface="Bebas Neue"/>
                <a:cs typeface="Bebas Neue"/>
                <a:sym typeface="Bebas Neue"/>
              </a:rPr>
              <a:t>Analyst</a:t>
            </a:r>
            <a:r>
              <a:rPr lang="tr-TR" sz="2000" dirty="0">
                <a:latin typeface="Bebas Neue"/>
                <a:ea typeface="Bebas Neue"/>
                <a:cs typeface="Bebas Neue"/>
                <a:sym typeface="Bebas Neue"/>
              </a:rPr>
              <a:t> </a:t>
            </a:r>
            <a:r>
              <a:rPr lang="tr-TR" sz="2000" dirty="0" err="1" smtClean="0">
                <a:latin typeface="Bebas Neue"/>
                <a:ea typeface="Bebas Neue"/>
                <a:cs typeface="Bebas Neue"/>
                <a:sym typeface="Bebas Neue"/>
              </a:rPr>
              <a:t>ProGrammer</a:t>
            </a:r>
            <a:endParaRPr lang="tr-TR" sz="2000" dirty="0" smtClean="0">
              <a:latin typeface="Bebas Neue"/>
              <a:ea typeface="Bebas Neue"/>
              <a:cs typeface="Bebas Neue"/>
              <a:sym typeface="Bebas Neue"/>
            </a:endParaRPr>
          </a:p>
          <a:p>
            <a:pPr lvl="0" algn="l">
              <a:lnSpc>
                <a:spcPct val="90000"/>
              </a:lnSpc>
              <a:defRPr sz="1800"/>
            </a:pPr>
            <a:r>
              <a:rPr sz="2000" dirty="0" smtClean="0">
                <a:latin typeface="Politica"/>
                <a:ea typeface="Politica"/>
                <a:cs typeface="Politica"/>
                <a:sym typeface="Politica"/>
              </a:rPr>
              <a:t>at </a:t>
            </a:r>
            <a:r>
              <a:rPr lang="tr-TR" sz="2000" dirty="0" err="1" smtClean="0">
                <a:latin typeface="Politica"/>
                <a:ea typeface="Politica"/>
                <a:cs typeface="Politica"/>
                <a:sym typeface="Politica"/>
              </a:rPr>
              <a:t>Yapi</a:t>
            </a:r>
            <a:r>
              <a:rPr lang="tr-TR" sz="2000" dirty="0" smtClean="0">
                <a:latin typeface="Politica"/>
                <a:ea typeface="Politica"/>
                <a:cs typeface="Politica"/>
                <a:sym typeface="Politica"/>
              </a:rPr>
              <a:t> Kredi Bank</a:t>
            </a:r>
            <a:endParaRPr sz="2000" dirty="0">
              <a:latin typeface="Politica"/>
              <a:ea typeface="Politica"/>
              <a:cs typeface="Politica"/>
              <a:sym typeface="Politica"/>
            </a:endParaRPr>
          </a:p>
        </p:txBody>
      </p:sp>
      <p:grpSp>
        <p:nvGrpSpPr>
          <p:cNvPr id="64" name="Group 78"/>
          <p:cNvGrpSpPr/>
          <p:nvPr/>
        </p:nvGrpSpPr>
        <p:grpSpPr>
          <a:xfrm>
            <a:off x="1245816" y="2310035"/>
            <a:ext cx="431801" cy="190501"/>
            <a:chOff x="0" y="0"/>
            <a:chExt cx="431800" cy="190499"/>
          </a:xfrm>
        </p:grpSpPr>
        <p:sp>
          <p:nvSpPr>
            <p:cNvPr id="65"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66"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0" name="Shape 79"/>
          <p:cNvSpPr/>
          <p:nvPr/>
        </p:nvSpPr>
        <p:spPr>
          <a:xfrm>
            <a:off x="1821880" y="2284512"/>
            <a:ext cx="1469954" cy="55399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l">
              <a:lnSpc>
                <a:spcPct val="90000"/>
              </a:lnSpc>
            </a:pPr>
            <a:r>
              <a:rPr lang="tr-TR" sz="2000" dirty="0" err="1">
                <a:latin typeface="Bebas Neue"/>
                <a:ea typeface="Bebas Neue"/>
                <a:cs typeface="Bebas Neue"/>
                <a:sym typeface="Politica"/>
              </a:rPr>
              <a:t>Senior</a:t>
            </a:r>
            <a:r>
              <a:rPr lang="tr-TR" sz="2000" dirty="0">
                <a:latin typeface="Bebas Neue"/>
                <a:ea typeface="Bebas Neue"/>
                <a:cs typeface="Bebas Neue"/>
                <a:sym typeface="Politica"/>
              </a:rPr>
              <a:t> Developer</a:t>
            </a:r>
          </a:p>
          <a:p>
            <a:pPr algn="l">
              <a:lnSpc>
                <a:spcPct val="90000"/>
              </a:lnSpc>
            </a:pPr>
            <a:r>
              <a:rPr sz="2000" dirty="0">
                <a:latin typeface="Politica" panose="02000506060000020004" pitchFamily="2" charset="0"/>
                <a:ea typeface="Bebas Neue"/>
                <a:cs typeface="Bebas Neue"/>
                <a:sym typeface="Politica"/>
              </a:rPr>
              <a:t>at </a:t>
            </a:r>
            <a:r>
              <a:rPr lang="tr-TR" sz="2000" dirty="0">
                <a:latin typeface="Politica" panose="02000506060000020004" pitchFamily="2" charset="0"/>
                <a:ea typeface="Bebas Neue"/>
                <a:cs typeface="Bebas Neue"/>
                <a:sym typeface="Politica"/>
              </a:rPr>
              <a:t>HSBC Bank</a:t>
            </a:r>
            <a:endParaRPr sz="2000" dirty="0">
              <a:latin typeface="Politica" panose="02000506060000020004" pitchFamily="2" charset="0"/>
              <a:ea typeface="Bebas Neue"/>
              <a:cs typeface="Bebas Neue"/>
              <a:sym typeface="Politica"/>
            </a:endParaRPr>
          </a:p>
        </p:txBody>
      </p:sp>
      <p:sp>
        <p:nvSpPr>
          <p:cNvPr id="71" name="Shape 79"/>
          <p:cNvSpPr/>
          <p:nvPr/>
        </p:nvSpPr>
        <p:spPr>
          <a:xfrm>
            <a:off x="1836446" y="6079352"/>
            <a:ext cx="1941237"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smtClean="0">
                <a:latin typeface="Politica"/>
                <a:ea typeface="Politica"/>
                <a:cs typeface="Politica"/>
                <a:sym typeface="Politica"/>
              </a:rPr>
              <a:t>At </a:t>
            </a:r>
            <a:r>
              <a:rPr lang="tr-TR" sz="2000" dirty="0" err="1" smtClean="0">
                <a:latin typeface="Politica"/>
                <a:ea typeface="Politica"/>
                <a:cs typeface="Politica"/>
                <a:sym typeface="Politica"/>
              </a:rPr>
              <a:t>Stock</a:t>
            </a:r>
            <a:r>
              <a:rPr lang="tr-TR" sz="2000" dirty="0" smtClean="0">
                <a:latin typeface="Politica"/>
                <a:ea typeface="Politica"/>
                <a:cs typeface="Politica"/>
                <a:sym typeface="Politica"/>
              </a:rPr>
              <a:t> &amp; </a:t>
            </a:r>
            <a:r>
              <a:rPr lang="tr-TR" sz="2000" dirty="0" err="1" smtClean="0">
                <a:latin typeface="Politica"/>
                <a:ea typeface="Politica"/>
                <a:cs typeface="Politica"/>
                <a:sym typeface="Politica"/>
              </a:rPr>
              <a:t>Sales</a:t>
            </a:r>
            <a:r>
              <a:rPr lang="tr-TR" sz="2000" dirty="0" smtClean="0">
                <a:latin typeface="Politica"/>
                <a:ea typeface="Politica"/>
                <a:cs typeface="Politica"/>
                <a:sym typeface="Politica"/>
              </a:rPr>
              <a:t> Project</a:t>
            </a:r>
            <a:endParaRPr sz="2000" dirty="0">
              <a:latin typeface="Politica"/>
              <a:ea typeface="Politica"/>
              <a:cs typeface="Politica"/>
              <a:sym typeface="Politica"/>
            </a:endParaRPr>
          </a:p>
        </p:txBody>
      </p:sp>
      <p:sp>
        <p:nvSpPr>
          <p:cNvPr id="75" name="Shape 79"/>
          <p:cNvSpPr/>
          <p:nvPr/>
        </p:nvSpPr>
        <p:spPr>
          <a:xfrm>
            <a:off x="1854675" y="7901136"/>
            <a:ext cx="1226298"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smtClean="0">
                <a:latin typeface="Politica"/>
                <a:ea typeface="Politica"/>
                <a:cs typeface="Politica"/>
                <a:sym typeface="Politica"/>
              </a:rPr>
              <a:t>At GPW Project</a:t>
            </a:r>
            <a:endParaRPr sz="2000" dirty="0">
              <a:latin typeface="Politica"/>
              <a:ea typeface="Politica"/>
              <a:cs typeface="Politica"/>
              <a:sym typeface="Politica"/>
            </a:endParaRPr>
          </a:p>
        </p:txBody>
      </p:sp>
      <p:sp>
        <p:nvSpPr>
          <p:cNvPr id="87" name="Shape 79"/>
          <p:cNvSpPr/>
          <p:nvPr/>
        </p:nvSpPr>
        <p:spPr>
          <a:xfrm>
            <a:off x="1830940" y="4444752"/>
            <a:ext cx="1215076"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smtClean="0">
                <a:latin typeface="Politica"/>
                <a:ea typeface="Politica"/>
                <a:cs typeface="Politica"/>
                <a:sym typeface="Politica"/>
              </a:rPr>
              <a:t>At MCR Project</a:t>
            </a:r>
            <a:endParaRPr sz="2000" dirty="0">
              <a:latin typeface="Politica"/>
              <a:ea typeface="Politica"/>
              <a:cs typeface="Politica"/>
              <a:sym typeface="Politica"/>
            </a:endParaRPr>
          </a:p>
        </p:txBody>
      </p:sp>
      <p:sp>
        <p:nvSpPr>
          <p:cNvPr id="89" name="Shape 79"/>
          <p:cNvSpPr/>
          <p:nvPr/>
        </p:nvSpPr>
        <p:spPr>
          <a:xfrm>
            <a:off x="1821880" y="5236840"/>
            <a:ext cx="1594988"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a:lnSpc>
                <a:spcPct val="90000"/>
              </a:lnSpc>
              <a:defRPr sz="1800"/>
            </a:pPr>
            <a:r>
              <a:rPr lang="tr-TR" sz="2000" dirty="0" smtClean="0">
                <a:latin typeface="Politica"/>
                <a:ea typeface="Politica"/>
                <a:cs typeface="Politica"/>
                <a:sym typeface="Politica"/>
              </a:rPr>
              <a:t>At </a:t>
            </a:r>
            <a:r>
              <a:rPr lang="tr-TR" sz="2000" dirty="0" err="1" smtClean="0">
                <a:latin typeface="Politica"/>
                <a:ea typeface="Politica"/>
                <a:cs typeface="Politica"/>
                <a:sym typeface="Politica"/>
              </a:rPr>
              <a:t>Relaunch</a:t>
            </a:r>
            <a:r>
              <a:rPr lang="tr-TR" sz="2000" dirty="0" smtClean="0">
                <a:latin typeface="Politica"/>
                <a:ea typeface="Politica"/>
                <a:cs typeface="Politica"/>
                <a:sym typeface="Politica"/>
              </a:rPr>
              <a:t> Project</a:t>
            </a:r>
            <a:endParaRPr sz="2000" dirty="0">
              <a:latin typeface="Politica"/>
              <a:ea typeface="Politica"/>
              <a:cs typeface="Politica"/>
              <a:sym typeface="Politica"/>
            </a:endParaRPr>
          </a:p>
        </p:txBody>
      </p:sp>
      <p:grpSp>
        <p:nvGrpSpPr>
          <p:cNvPr id="103" name="Group 78"/>
          <p:cNvGrpSpPr/>
          <p:nvPr/>
        </p:nvGrpSpPr>
        <p:grpSpPr>
          <a:xfrm>
            <a:off x="1245816" y="8862763"/>
            <a:ext cx="431801" cy="190501"/>
            <a:chOff x="0" y="0"/>
            <a:chExt cx="431800" cy="190499"/>
          </a:xfrm>
        </p:grpSpPr>
        <p:sp>
          <p:nvSpPr>
            <p:cNvPr id="104"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05"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06" name="Group 78"/>
          <p:cNvGrpSpPr/>
          <p:nvPr/>
        </p:nvGrpSpPr>
        <p:grpSpPr>
          <a:xfrm>
            <a:off x="1245816" y="7926659"/>
            <a:ext cx="431801" cy="190501"/>
            <a:chOff x="0" y="0"/>
            <a:chExt cx="431800" cy="190499"/>
          </a:xfrm>
        </p:grpSpPr>
        <p:sp>
          <p:nvSpPr>
            <p:cNvPr id="107"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08"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09" name="Group 78"/>
          <p:cNvGrpSpPr/>
          <p:nvPr/>
        </p:nvGrpSpPr>
        <p:grpSpPr>
          <a:xfrm>
            <a:off x="1245816" y="6100936"/>
            <a:ext cx="431801" cy="190501"/>
            <a:chOff x="0" y="0"/>
            <a:chExt cx="431800" cy="190499"/>
          </a:xfrm>
        </p:grpSpPr>
        <p:sp>
          <p:nvSpPr>
            <p:cNvPr id="110"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11"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2" name="Group 78"/>
          <p:cNvGrpSpPr/>
          <p:nvPr/>
        </p:nvGrpSpPr>
        <p:grpSpPr>
          <a:xfrm>
            <a:off x="1245816" y="5262363"/>
            <a:ext cx="431801" cy="190501"/>
            <a:chOff x="0" y="0"/>
            <a:chExt cx="431800" cy="190499"/>
          </a:xfrm>
        </p:grpSpPr>
        <p:sp>
          <p:nvSpPr>
            <p:cNvPr id="113"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14"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5" name="Group 78"/>
          <p:cNvGrpSpPr/>
          <p:nvPr/>
        </p:nvGrpSpPr>
        <p:grpSpPr>
          <a:xfrm>
            <a:off x="1245816" y="4470275"/>
            <a:ext cx="431801" cy="190501"/>
            <a:chOff x="0" y="0"/>
            <a:chExt cx="431800" cy="190499"/>
          </a:xfrm>
        </p:grpSpPr>
        <p:sp>
          <p:nvSpPr>
            <p:cNvPr id="116"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17"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8" name="Group 78"/>
          <p:cNvGrpSpPr/>
          <p:nvPr/>
        </p:nvGrpSpPr>
        <p:grpSpPr>
          <a:xfrm>
            <a:off x="1246063" y="3318147"/>
            <a:ext cx="431801" cy="190501"/>
            <a:chOff x="0" y="0"/>
            <a:chExt cx="431800" cy="190499"/>
          </a:xfrm>
        </p:grpSpPr>
        <p:sp>
          <p:nvSpPr>
            <p:cNvPr id="119" name="Shape 76"/>
            <p:cNvSpPr/>
            <p:nvPr/>
          </p:nvSpPr>
          <p:spPr>
            <a:xfrm>
              <a:off x="0" y="88900"/>
              <a:ext cx="266700" cy="1"/>
            </a:xfrm>
            <a:prstGeom prst="line">
              <a:avLst/>
            </a:prstGeom>
            <a:noFill/>
            <a:ln w="19050" cap="flat">
              <a:solidFill>
                <a:srgbClr val="606060"/>
              </a:solidFill>
              <a:prstDash val="solid"/>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20" name="Shape 77"/>
            <p:cNvSpPr/>
            <p:nvPr/>
          </p:nvSpPr>
          <p:spPr>
            <a:xfrm>
              <a:off x="241300" y="0"/>
              <a:ext cx="190501" cy="190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0606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extLst>
      <p:ext uri="{BB962C8B-B14F-4D97-AF65-F5344CB8AC3E}">
        <p14:creationId xmlns:p14="http://schemas.microsoft.com/office/powerpoint/2010/main" val="241325619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0"/>
            <a:ext cx="12623080" cy="1228231"/>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chemeClr val="bg1"/>
                </a:solidFill>
                <a:latin typeface="Bebas Neue" panose="020B0000000000000000" pitchFamily="34" charset="0"/>
              </a:rPr>
              <a:t>Product </a:t>
            </a:r>
            <a:r>
              <a:rPr lang="nl-NL" sz="9600" dirty="0" err="1" smtClean="0">
                <a:solidFill>
                  <a:schemeClr val="bg1"/>
                </a:solidFill>
                <a:latin typeface="Bebas Neue" panose="020B0000000000000000" pitchFamily="34" charset="0"/>
              </a:rPr>
              <a:t>Backlog</a:t>
            </a:r>
            <a:r>
              <a:rPr lang="nl-NL" sz="9600" dirty="0" smtClean="0">
                <a:solidFill>
                  <a:schemeClr val="bg1"/>
                </a:solidFill>
                <a:latin typeface="Bebas Neue" panose="020B0000000000000000" pitchFamily="34" charset="0"/>
              </a:rPr>
              <a:t> </a:t>
            </a:r>
            <a:r>
              <a:rPr lang="nl-NL" sz="9600" dirty="0" err="1" smtClean="0">
                <a:solidFill>
                  <a:schemeClr val="bg1"/>
                </a:solidFill>
                <a:latin typeface="Bebas Neue" panose="020B0000000000000000" pitchFamily="34" charset="0"/>
              </a:rPr>
              <a:t>refinement</a:t>
            </a:r>
            <a:endParaRPr lang="en-US" sz="9600" dirty="0">
              <a:solidFill>
                <a:schemeClr val="bg1"/>
              </a:solidFill>
              <a:latin typeface="Bebas Neue" panose="020B0000000000000000" pitchFamily="34" charset="0"/>
            </a:endParaRPr>
          </a:p>
        </p:txBody>
      </p:sp>
      <p:sp>
        <p:nvSpPr>
          <p:cNvPr id="3" name="Rectangle 2"/>
          <p:cNvSpPr/>
          <p:nvPr/>
        </p:nvSpPr>
        <p:spPr>
          <a:xfrm>
            <a:off x="381720" y="1636440"/>
            <a:ext cx="11972840" cy="7478970"/>
          </a:xfrm>
          <a:prstGeom prst="rect">
            <a:avLst/>
          </a:prstGeom>
        </p:spPr>
        <p:txBody>
          <a:bodyPr wrap="square">
            <a:spAutoFit/>
          </a:bodyPr>
          <a:lstStyle/>
          <a:p>
            <a:pPr algn="l"/>
            <a:r>
              <a:rPr lang="en-GB" sz="4400" dirty="0" smtClean="0">
                <a:solidFill>
                  <a:srgbClr val="002060"/>
                </a:solidFill>
                <a:latin typeface="Bebas Neue" panose="020B0000000000000000" pitchFamily="34" charset="0"/>
              </a:rPr>
              <a:t>Agenda</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PO </a:t>
            </a:r>
            <a:r>
              <a:rPr lang="en-GB" dirty="0">
                <a:solidFill>
                  <a:schemeClr val="bg1"/>
                </a:solidFill>
                <a:latin typeface="Bebas Neue" panose="020B0000000000000000" pitchFamily="34" charset="0"/>
              </a:rPr>
              <a:t>introduces </a:t>
            </a:r>
            <a:r>
              <a:rPr lang="en-GB" dirty="0" smtClean="0">
                <a:solidFill>
                  <a:schemeClr val="bg1"/>
                </a:solidFill>
                <a:latin typeface="Bebas Neue" panose="020B0000000000000000" pitchFamily="34" charset="0"/>
              </a:rPr>
              <a:t>new/open</a:t>
            </a:r>
            <a:r>
              <a:rPr lang="tr-TR" dirty="0" smtClean="0">
                <a:solidFill>
                  <a:schemeClr val="bg1"/>
                </a:solidFill>
                <a:latin typeface="Bebas Neue" panose="020B0000000000000000" pitchFamily="34" charset="0"/>
              </a:rPr>
              <a:t> </a:t>
            </a:r>
            <a:r>
              <a:rPr lang="en-GB" dirty="0" smtClean="0">
                <a:solidFill>
                  <a:schemeClr val="bg1"/>
                </a:solidFill>
                <a:latin typeface="Bebas Neue" panose="020B0000000000000000" pitchFamily="34" charset="0"/>
              </a:rPr>
              <a:t> </a:t>
            </a:r>
            <a:r>
              <a:rPr lang="en-GB" dirty="0">
                <a:solidFill>
                  <a:schemeClr val="bg1"/>
                </a:solidFill>
                <a:latin typeface="Bebas Neue" panose="020B0000000000000000" pitchFamily="34" charset="0"/>
              </a:rPr>
              <a:t>epics/stories to the team</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Team asks questions to learn more about the request</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If all clear (team feels confident) team give estimations</a:t>
            </a:r>
          </a:p>
          <a:p>
            <a:pPr marL="571500" indent="-571500" algn="l">
              <a:buFont typeface="Arial" panose="020B0604020202020204" pitchFamily="34" charset="0"/>
              <a:buChar char="•"/>
            </a:pPr>
            <a:r>
              <a:rPr lang="en-GB" dirty="0">
                <a:solidFill>
                  <a:schemeClr val="bg1"/>
                </a:solidFill>
                <a:latin typeface="Bebas Neue" panose="020B0000000000000000" pitchFamily="34" charset="0"/>
              </a:rPr>
              <a:t>If not story is parked  and PO makes some investigations to be discussed in next grooming meeting </a:t>
            </a:r>
          </a:p>
          <a:p>
            <a:pPr algn="l"/>
            <a:endParaRPr lang="en-GB" dirty="0">
              <a:solidFill>
                <a:schemeClr val="bg1"/>
              </a:solidFill>
              <a:latin typeface="Bebas Neue" panose="020B0000000000000000" pitchFamily="34" charset="0"/>
            </a:endParaRPr>
          </a:p>
          <a:p>
            <a:pPr algn="l"/>
            <a:r>
              <a:rPr lang="en-GB" sz="4400" dirty="0" smtClean="0">
                <a:solidFill>
                  <a:srgbClr val="002060"/>
                </a:solidFill>
                <a:latin typeface="Bebas Neue" panose="020B0000000000000000" pitchFamily="34" charset="0"/>
              </a:rPr>
              <a:t>Facilitator</a:t>
            </a:r>
            <a:r>
              <a:rPr lang="en-GB" sz="4400" dirty="0" smtClean="0">
                <a:solidFill>
                  <a:schemeClr val="bg1"/>
                </a:solidFill>
                <a:latin typeface="Bebas Neue" panose="020B0000000000000000" pitchFamily="34" charset="0"/>
              </a:rPr>
              <a:t> </a:t>
            </a:r>
            <a:r>
              <a:rPr lang="en-GB" sz="4400" dirty="0">
                <a:solidFill>
                  <a:schemeClr val="bg1"/>
                </a:solidFill>
                <a:latin typeface="Bebas Neue" panose="020B0000000000000000" pitchFamily="34" charset="0"/>
              </a:rPr>
              <a:t>PO</a:t>
            </a:r>
          </a:p>
          <a:p>
            <a:pPr algn="l"/>
            <a:endParaRPr lang="en-GB" sz="4400" dirty="0">
              <a:solidFill>
                <a:schemeClr val="bg1"/>
              </a:solidFill>
              <a:latin typeface="Bebas Neue" panose="020B0000000000000000" pitchFamily="34" charset="0"/>
            </a:endParaRPr>
          </a:p>
          <a:p>
            <a:pPr algn="l"/>
            <a:r>
              <a:rPr lang="en-GB" sz="4400" dirty="0" smtClean="0">
                <a:solidFill>
                  <a:srgbClr val="002060"/>
                </a:solidFill>
                <a:latin typeface="Bebas Neue" panose="020B0000000000000000" pitchFamily="34" charset="0"/>
              </a:rPr>
              <a:t>Duration</a:t>
            </a:r>
            <a:r>
              <a:rPr lang="en-GB" sz="4400" dirty="0" smtClean="0">
                <a:solidFill>
                  <a:schemeClr val="bg1"/>
                </a:solidFill>
                <a:latin typeface="Bebas Neue" panose="020B0000000000000000" pitchFamily="34" charset="0"/>
              </a:rPr>
              <a:t> </a:t>
            </a:r>
            <a:r>
              <a:rPr lang="en-GB" sz="4400" dirty="0">
                <a:solidFill>
                  <a:schemeClr val="bg1"/>
                </a:solidFill>
                <a:latin typeface="Bebas Neue" panose="020B0000000000000000" pitchFamily="34" charset="0"/>
              </a:rPr>
              <a:t>Every week 1 </a:t>
            </a:r>
            <a:r>
              <a:rPr lang="en-GB" sz="4400" dirty="0" err="1">
                <a:solidFill>
                  <a:schemeClr val="bg1"/>
                </a:solidFill>
                <a:latin typeface="Bebas Neue" panose="020B0000000000000000" pitchFamily="34" charset="0"/>
              </a:rPr>
              <a:t>hr</a:t>
            </a:r>
            <a:r>
              <a:rPr lang="en-GB" sz="4400" dirty="0">
                <a:solidFill>
                  <a:schemeClr val="bg1"/>
                </a:solidFill>
                <a:latin typeface="Bebas Neue" panose="020B0000000000000000" pitchFamily="34" charset="0"/>
              </a:rPr>
              <a:t>/twice a week 1/2 </a:t>
            </a:r>
            <a:r>
              <a:rPr lang="en-GB" sz="4400" dirty="0" err="1">
                <a:solidFill>
                  <a:schemeClr val="bg1"/>
                </a:solidFill>
                <a:latin typeface="Bebas Neue" panose="020B0000000000000000" pitchFamily="34" charset="0"/>
              </a:rPr>
              <a:t>hrs</a:t>
            </a:r>
            <a:endParaRPr lang="en-GB" sz="4400" dirty="0">
              <a:solidFill>
                <a:schemeClr val="bg1"/>
              </a:solidFill>
              <a:latin typeface="Bebas Neue" panose="020B0000000000000000" pitchFamily="34" charset="0"/>
            </a:endParaRPr>
          </a:p>
          <a:p>
            <a:pPr algn="l"/>
            <a:endParaRPr lang="en-GB" sz="4400" dirty="0">
              <a:solidFill>
                <a:schemeClr val="bg1"/>
              </a:solidFill>
              <a:latin typeface="Bebas Neue" panose="020B0000000000000000" pitchFamily="34" charset="0"/>
            </a:endParaRPr>
          </a:p>
          <a:p>
            <a:pPr algn="l"/>
            <a:r>
              <a:rPr lang="en-GB" sz="4400" dirty="0" smtClean="0">
                <a:solidFill>
                  <a:srgbClr val="002060"/>
                </a:solidFill>
                <a:latin typeface="Bebas Neue" panose="020B0000000000000000" pitchFamily="34" charset="0"/>
              </a:rPr>
              <a:t>Attendees</a:t>
            </a:r>
            <a:r>
              <a:rPr lang="en-GB" sz="4400" dirty="0">
                <a:solidFill>
                  <a:schemeClr val="bg1"/>
                </a:solidFill>
                <a:latin typeface="Bebas Neue" panose="020B0000000000000000" pitchFamily="34" charset="0"/>
              </a:rPr>
              <a:t> </a:t>
            </a:r>
            <a:r>
              <a:rPr lang="en-GB" sz="4400" dirty="0" smtClean="0">
                <a:solidFill>
                  <a:schemeClr val="bg1"/>
                </a:solidFill>
                <a:latin typeface="Bebas Neue" panose="020B0000000000000000" pitchFamily="34" charset="0"/>
              </a:rPr>
              <a:t>PO </a:t>
            </a:r>
            <a:r>
              <a:rPr lang="en-GB" sz="4400" dirty="0">
                <a:solidFill>
                  <a:schemeClr val="bg1"/>
                </a:solidFill>
                <a:latin typeface="Bebas Neue" panose="020B0000000000000000" pitchFamily="34" charset="0"/>
              </a:rPr>
              <a:t>and All </a:t>
            </a:r>
            <a:r>
              <a:rPr lang="en-GB" sz="4400" dirty="0" smtClean="0">
                <a:solidFill>
                  <a:schemeClr val="bg1"/>
                </a:solidFill>
                <a:latin typeface="Bebas Neue" panose="020B0000000000000000" pitchFamily="34" charset="0"/>
              </a:rPr>
              <a:t>team</a:t>
            </a:r>
            <a:endParaRPr lang="tr-TR"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793569131"/>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2.staticflickr.com/8/7174/6435651085_7b404f4281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243"/>
            <a:ext cx="13004800" cy="972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3237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2.staticflickr.com/8/7174/6435651085_7b404f4281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243"/>
            <a:ext cx="13004800" cy="9728357"/>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6"/>
          <p:cNvSpPr>
            <a:spLocks/>
          </p:cNvSpPr>
          <p:nvPr/>
        </p:nvSpPr>
        <p:spPr bwMode="auto">
          <a:xfrm>
            <a:off x="1" y="0"/>
            <a:ext cx="10390293" cy="9753600"/>
          </a:xfrm>
          <a:custGeom>
            <a:avLst/>
            <a:gdLst>
              <a:gd name="T0" fmla="*/ 0 w 4602"/>
              <a:gd name="T1" fmla="*/ 0 h 4320"/>
              <a:gd name="T2" fmla="*/ 4602 w 4602"/>
              <a:gd name="T3" fmla="*/ 0 h 4320"/>
              <a:gd name="T4" fmla="*/ 3820 w 4602"/>
              <a:gd name="T5" fmla="*/ 4320 h 4320"/>
              <a:gd name="T6" fmla="*/ 0 w 4602"/>
              <a:gd name="T7" fmla="*/ 4320 h 4320"/>
            </a:gdLst>
            <a:ahLst/>
            <a:cxnLst>
              <a:cxn ang="0">
                <a:pos x="T0" y="T1"/>
              </a:cxn>
              <a:cxn ang="0">
                <a:pos x="T2" y="T3"/>
              </a:cxn>
              <a:cxn ang="0">
                <a:pos x="T4" y="T5"/>
              </a:cxn>
              <a:cxn ang="0">
                <a:pos x="T6" y="T7"/>
              </a:cxn>
            </a:cxnLst>
            <a:rect l="0" t="0" r="r" b="b"/>
            <a:pathLst>
              <a:path w="4602" h="4320">
                <a:moveTo>
                  <a:pt x="0" y="0"/>
                </a:moveTo>
                <a:lnTo>
                  <a:pt x="4602" y="0"/>
                </a:lnTo>
                <a:lnTo>
                  <a:pt x="3820"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pPr marL="742950" indent="-742950" algn="l">
              <a:buFont typeface="+mj-lt"/>
              <a:buAutoNum type="arabicPeriod"/>
            </a:pPr>
            <a:endParaRPr lang="en-GB" sz="4800" dirty="0">
              <a:solidFill>
                <a:schemeClr val="bg1"/>
              </a:solidFill>
              <a:latin typeface="Bebas Neue" panose="020B0000000000000000" pitchFamily="34" charset="0"/>
            </a:endParaRPr>
          </a:p>
        </p:txBody>
      </p:sp>
      <p:sp>
        <p:nvSpPr>
          <p:cNvPr id="5" name="Rectangle 4"/>
          <p:cNvSpPr/>
          <p:nvPr/>
        </p:nvSpPr>
        <p:spPr>
          <a:xfrm>
            <a:off x="231181" y="975732"/>
            <a:ext cx="11972840" cy="7802136"/>
          </a:xfrm>
          <a:prstGeom prst="rect">
            <a:avLst/>
          </a:prstGeom>
        </p:spPr>
        <p:txBody>
          <a:bodyPr wrap="square">
            <a:spAutoFit/>
          </a:bodyPr>
          <a:lstStyle/>
          <a:p>
            <a:pPr algn="l"/>
            <a:endParaRPr lang="en-GB" dirty="0">
              <a:solidFill>
                <a:schemeClr val="bg1"/>
              </a:solidFill>
              <a:latin typeface="Bebas Neue" panose="020B0000000000000000" pitchFamily="34" charset="0"/>
            </a:endParaRP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All team members have a set of cards</a:t>
            </a: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PO presents story</a:t>
            </a: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If team is confident they select and show cards</a:t>
            </a: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The variations explained why?</a:t>
            </a: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Steps 3-4 repeated a few times</a:t>
            </a: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Decide the estimation of the story</a:t>
            </a:r>
            <a:r>
              <a:rPr lang="tr-TR" dirty="0" smtClean="0">
                <a:solidFill>
                  <a:schemeClr val="bg1"/>
                </a:solidFill>
                <a:latin typeface="Bebas Neue" panose="020B0000000000000000" pitchFamily="34" charset="0"/>
              </a:rPr>
              <a:t> (STORY POINT)</a:t>
            </a:r>
            <a:endParaRPr lang="en-GB" dirty="0" smtClean="0">
              <a:solidFill>
                <a:schemeClr val="bg1"/>
              </a:solidFill>
              <a:latin typeface="Bebas Neue" panose="020B0000000000000000" pitchFamily="34" charset="0"/>
            </a:endParaRPr>
          </a:p>
          <a:p>
            <a:pPr marL="742950" indent="-742950" algn="l">
              <a:spcBef>
                <a:spcPts val="1800"/>
              </a:spcBef>
              <a:buFont typeface="+mj-lt"/>
              <a:buAutoNum type="arabicPeriod"/>
            </a:pPr>
            <a:r>
              <a:rPr lang="en-GB" dirty="0" smtClean="0">
                <a:solidFill>
                  <a:schemeClr val="bg1"/>
                </a:solidFill>
                <a:latin typeface="Bebas Neue" panose="020B0000000000000000" pitchFamily="34" charset="0"/>
              </a:rPr>
              <a:t>Move to the next backlog item</a:t>
            </a:r>
          </a:p>
          <a:p>
            <a:pPr marL="742950" indent="-742950" algn="l">
              <a:buFont typeface="+mj-lt"/>
              <a:buAutoNum type="arabicPeriod"/>
            </a:pPr>
            <a:endParaRPr lang="en-GB" dirty="0" smtClean="0">
              <a:solidFill>
                <a:srgbClr val="002060"/>
              </a:solidFill>
              <a:latin typeface="Bebas Neue" panose="020B0000000000000000" pitchFamily="34" charset="0"/>
            </a:endParaRPr>
          </a:p>
          <a:p>
            <a:pPr algn="l"/>
            <a:endParaRPr lang="en-US" dirty="0">
              <a:solidFill>
                <a:schemeClr val="bg1"/>
              </a:solidFill>
              <a:latin typeface="Bebas Neue" panose="020B0000000000000000" pitchFamily="34" charset="0"/>
            </a:endParaRPr>
          </a:p>
          <a:p>
            <a:pPr algn="l"/>
            <a:endParaRPr lang="tr-TR" dirty="0">
              <a:solidFill>
                <a:schemeClr val="bg1"/>
              </a:solidFill>
              <a:latin typeface="Bebas Neue" panose="020B0000000000000000" pitchFamily="34" charset="0"/>
            </a:endParaRPr>
          </a:p>
        </p:txBody>
      </p:sp>
      <p:pic>
        <p:nvPicPr>
          <p:cNvPr id="6" name="Picture 6" descr="http://blog.controlgroup.com/wp-content/uploads/2015/07/planningpok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897" y="7109048"/>
            <a:ext cx="4762500" cy="24574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txBox="1">
            <a:spLocks noChangeArrowheads="1"/>
          </p:cNvSpPr>
          <p:nvPr/>
        </p:nvSpPr>
        <p:spPr bwMode="auto">
          <a:xfrm>
            <a:off x="0" y="0"/>
            <a:ext cx="12623080" cy="1228231"/>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PLanning</a:t>
            </a:r>
            <a:r>
              <a:rPr lang="nl-NL" sz="9600" dirty="0" smtClean="0">
                <a:solidFill>
                  <a:schemeClr val="bg1"/>
                </a:solidFill>
                <a:latin typeface="Bebas Neue" panose="020B0000000000000000" pitchFamily="34" charset="0"/>
              </a:rPr>
              <a:t> poker</a:t>
            </a:r>
            <a:endParaRPr lang="en-US" sz="96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299484685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0" y="-38100"/>
            <a:ext cx="11704320" cy="121016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rgbClr val="002060"/>
                </a:solidFill>
                <a:latin typeface="Bebas Neue" panose="020B0000000000000000" pitchFamily="34" charset="0"/>
              </a:rPr>
              <a:t>Sprints</a:t>
            </a:r>
          </a:p>
        </p:txBody>
      </p:sp>
      <p:pic>
        <p:nvPicPr>
          <p:cNvPr id="88069" name="Picture 5" descr="scru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3530" y="1835575"/>
            <a:ext cx="12648071" cy="601020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71" name="Rectangle 7"/>
          <p:cNvSpPr>
            <a:spLocks noChangeArrowheads="1"/>
          </p:cNvSpPr>
          <p:nvPr/>
        </p:nvSpPr>
        <p:spPr bwMode="auto">
          <a:xfrm>
            <a:off x="3226365" y="1528517"/>
            <a:ext cx="6348871" cy="5937956"/>
          </a:xfrm>
          <a:prstGeom prst="rect">
            <a:avLst/>
          </a:prstGeom>
          <a:noFill/>
          <a:ln w="63500" cap="rnd">
            <a:solidFill>
              <a:srgbClr val="CC0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nchor="ctr"/>
          <a:lstStyle/>
          <a:p>
            <a:endParaRPr lang="tr-TR">
              <a:latin typeface="Bebas Neue" panose="020B0000000000000000" pitchFamily="34" charset="0"/>
            </a:endParaRPr>
          </a:p>
        </p:txBody>
      </p:sp>
      <p:sp>
        <p:nvSpPr>
          <p:cNvPr id="88072" name="Rectangle 8"/>
          <p:cNvSpPr>
            <a:spLocks noChangeArrowheads="1"/>
          </p:cNvSpPr>
          <p:nvPr/>
        </p:nvSpPr>
        <p:spPr bwMode="auto">
          <a:xfrm>
            <a:off x="0" y="8155093"/>
            <a:ext cx="13004800" cy="1636890"/>
          </a:xfrm>
          <a:prstGeom prst="rect">
            <a:avLst/>
          </a:prstGeom>
          <a:solidFill>
            <a:schemeClr val="tx1">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0046" tIns="65023" rIns="130046" bIns="65023"/>
          <a:lstStyle/>
          <a:p>
            <a:pPr marL="487672" indent="-487672">
              <a:spcBef>
                <a:spcPct val="20000"/>
              </a:spcBef>
            </a:pPr>
            <a:r>
              <a:rPr lang="nl-NL" sz="4000" dirty="0" err="1">
                <a:solidFill>
                  <a:schemeClr val="bg1"/>
                </a:solidFill>
                <a:latin typeface="Bebas Neue" panose="020B0000000000000000" pitchFamily="34" charset="0"/>
              </a:rPr>
              <a:t>Timeboxed</a:t>
            </a:r>
            <a:r>
              <a:rPr lang="nl-NL" sz="4000" dirty="0">
                <a:solidFill>
                  <a:schemeClr val="bg1"/>
                </a:solidFill>
                <a:latin typeface="Bebas Neue" panose="020B0000000000000000" pitchFamily="34" charset="0"/>
              </a:rPr>
              <a:t> – </a:t>
            </a:r>
            <a:r>
              <a:rPr lang="nl-NL" sz="4000" dirty="0" err="1">
                <a:solidFill>
                  <a:schemeClr val="bg1"/>
                </a:solidFill>
                <a:latin typeface="Bebas Neue" panose="020B0000000000000000" pitchFamily="34" charset="0"/>
              </a:rPr>
              <a:t>Frozen</a:t>
            </a:r>
            <a:r>
              <a:rPr lang="nl-NL" sz="4000" dirty="0">
                <a:solidFill>
                  <a:schemeClr val="bg1"/>
                </a:solidFill>
                <a:latin typeface="Bebas Neue" panose="020B0000000000000000" pitchFamily="34" charset="0"/>
              </a:rPr>
              <a:t> features</a:t>
            </a:r>
          </a:p>
          <a:p>
            <a:pPr marL="487672" indent="-487672">
              <a:spcBef>
                <a:spcPct val="20000"/>
              </a:spcBef>
            </a:pPr>
            <a:r>
              <a:rPr lang="nl-NL" sz="4000" dirty="0" err="1">
                <a:solidFill>
                  <a:schemeClr val="bg1"/>
                </a:solidFill>
                <a:latin typeface="Bebas Neue" panose="020B0000000000000000" pitchFamily="34" charset="0"/>
              </a:rPr>
              <a:t>Variable</a:t>
            </a:r>
            <a:r>
              <a:rPr lang="nl-NL" sz="4000" dirty="0">
                <a:solidFill>
                  <a:schemeClr val="bg1"/>
                </a:solidFill>
                <a:latin typeface="Bebas Neue" panose="020B0000000000000000" pitchFamily="34" charset="0"/>
              </a:rPr>
              <a:t> scope – </a:t>
            </a:r>
            <a:r>
              <a:rPr lang="nl-NL" sz="4000" dirty="0" err="1">
                <a:solidFill>
                  <a:schemeClr val="bg1"/>
                </a:solidFill>
                <a:latin typeface="Bebas Neue" panose="020B0000000000000000" pitchFamily="34" charset="0"/>
              </a:rPr>
              <a:t>Shippable</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result</a:t>
            </a:r>
            <a:endParaRPr lang="nl-NL"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765075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34726" y="5780"/>
            <a:ext cx="11704320" cy="121016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Sprint</a:t>
            </a:r>
            <a:r>
              <a:rPr lang="nl-NL" sz="9600" b="1" dirty="0">
                <a:solidFill>
                  <a:schemeClr val="bg1"/>
                </a:solidFill>
                <a:latin typeface="Bebas Neue" panose="020B0000000000000000" pitchFamily="34" charset="0"/>
              </a:rPr>
              <a:t> </a:t>
            </a:r>
            <a:r>
              <a:rPr lang="nl-NL" sz="9600" dirty="0" smtClean="0">
                <a:solidFill>
                  <a:schemeClr val="bg1"/>
                </a:solidFill>
                <a:latin typeface="Bebas Neue" panose="020B0000000000000000" pitchFamily="34" charset="0"/>
              </a:rPr>
              <a:t>Planning</a:t>
            </a:r>
            <a:endParaRPr lang="nl-NL" sz="9600" dirty="0">
              <a:solidFill>
                <a:schemeClr val="bg1"/>
              </a:solidFill>
              <a:latin typeface="Bebas Neue" panose="020B0000000000000000" pitchFamily="34" charset="0"/>
            </a:endParaRPr>
          </a:p>
        </p:txBody>
      </p:sp>
      <p:sp>
        <p:nvSpPr>
          <p:cNvPr id="48131" name="Rectangle 3"/>
          <p:cNvSpPr>
            <a:spLocks noGrp="1" noChangeArrowheads="1"/>
          </p:cNvSpPr>
          <p:nvPr>
            <p:ph type="body" sz="half" idx="1"/>
          </p:nvPr>
        </p:nvSpPr>
        <p:spPr bwMode="auto">
          <a:xfrm>
            <a:off x="650241" y="1614312"/>
            <a:ext cx="11792374" cy="772698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a:bodyPr>
          <a:lstStyle/>
          <a:p>
            <a:pPr>
              <a:buNone/>
            </a:pPr>
            <a:r>
              <a:rPr lang="nl-NL" sz="4000" dirty="0" err="1">
                <a:solidFill>
                  <a:schemeClr val="bg1"/>
                </a:solidFill>
                <a:latin typeface="Bebas Neue" panose="020B0000000000000000" pitchFamily="34" charset="0"/>
              </a:rPr>
              <a:t>Prioritize</a:t>
            </a:r>
            <a:r>
              <a:rPr lang="nl-NL" sz="4000" dirty="0">
                <a:solidFill>
                  <a:schemeClr val="bg1"/>
                </a:solidFill>
                <a:latin typeface="Bebas Neue" panose="020B0000000000000000" pitchFamily="34" charset="0"/>
              </a:rPr>
              <a:t>/select </a:t>
            </a:r>
            <a:r>
              <a:rPr lang="tr-TR" sz="4000" dirty="0" err="1" smtClean="0">
                <a:solidFill>
                  <a:schemeClr val="bg1"/>
                </a:solidFill>
                <a:latin typeface="Bebas Neue" panose="020B0000000000000000" pitchFamily="34" charset="0"/>
              </a:rPr>
              <a:t>storıes</a:t>
            </a:r>
            <a:endParaRPr lang="nl-NL" sz="4000" dirty="0">
              <a:solidFill>
                <a:schemeClr val="bg1"/>
              </a:solidFill>
              <a:latin typeface="Bebas Neue" panose="020B0000000000000000" pitchFamily="34" charset="0"/>
            </a:endParaRPr>
          </a:p>
          <a:p>
            <a:pPr>
              <a:buNone/>
            </a:pPr>
            <a:r>
              <a:rPr lang="nl-NL" sz="4000" dirty="0" err="1">
                <a:solidFill>
                  <a:schemeClr val="bg1"/>
                </a:solidFill>
                <a:latin typeface="Bebas Neue" panose="020B0000000000000000" pitchFamily="34" charset="0"/>
              </a:rPr>
              <a:t>Discuss</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acceptance</a:t>
            </a:r>
            <a:r>
              <a:rPr lang="nl-NL" sz="4000" dirty="0">
                <a:solidFill>
                  <a:schemeClr val="bg1"/>
                </a:solidFill>
                <a:latin typeface="Bebas Neue" panose="020B0000000000000000" pitchFamily="34" charset="0"/>
              </a:rPr>
              <a:t> criteria</a:t>
            </a:r>
          </a:p>
          <a:p>
            <a:pPr>
              <a:lnSpc>
                <a:spcPct val="80000"/>
              </a:lnSpc>
              <a:buNone/>
            </a:pPr>
            <a:r>
              <a:rPr lang="nl-NL" sz="4000" dirty="0" err="1">
                <a:solidFill>
                  <a:schemeClr val="bg1"/>
                </a:solidFill>
                <a:latin typeface="Bebas Neue" panose="020B0000000000000000" pitchFamily="34" charset="0"/>
              </a:rPr>
              <a:t>Verify</a:t>
            </a:r>
            <a:r>
              <a:rPr lang="nl-NL" sz="4000" dirty="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understanding</a:t>
            </a:r>
            <a:endParaRPr lang="nl-NL" sz="4000" dirty="0" smtClean="0">
              <a:solidFill>
                <a:schemeClr val="bg1"/>
              </a:solidFill>
              <a:latin typeface="Bebas Neue" panose="020B0000000000000000" pitchFamily="34" charset="0"/>
            </a:endParaRPr>
          </a:p>
          <a:p>
            <a:pPr>
              <a:lnSpc>
                <a:spcPct val="80000"/>
              </a:lnSpc>
              <a:buNone/>
            </a:pPr>
            <a:r>
              <a:rPr lang="nl-NL" sz="4000" dirty="0" err="1" smtClean="0">
                <a:solidFill>
                  <a:schemeClr val="bg1"/>
                </a:solidFill>
                <a:latin typeface="Bebas Neue" panose="020B0000000000000000" pitchFamily="34" charset="0"/>
              </a:rPr>
              <a:t>Use</a:t>
            </a:r>
            <a:r>
              <a:rPr lang="nl-NL" sz="4000" dirty="0" smtClean="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velocity</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Yesterday’s</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Weather</a:t>
            </a:r>
            <a:r>
              <a:rPr lang="nl-NL" sz="4000" dirty="0">
                <a:solidFill>
                  <a:schemeClr val="bg1"/>
                </a:solidFill>
                <a:latin typeface="Bebas Neue" panose="020B0000000000000000" pitchFamily="34" charset="0"/>
              </a:rPr>
              <a:t>)</a:t>
            </a:r>
          </a:p>
          <a:p>
            <a:pPr>
              <a:lnSpc>
                <a:spcPct val="80000"/>
              </a:lnSpc>
              <a:buNone/>
            </a:pPr>
            <a:r>
              <a:rPr lang="nl-NL" sz="4000" dirty="0">
                <a:solidFill>
                  <a:schemeClr val="bg1"/>
                </a:solidFill>
                <a:latin typeface="Bebas Neue" panose="020B0000000000000000" pitchFamily="34" charset="0"/>
              </a:rPr>
              <a:t>Share commitment</a:t>
            </a:r>
          </a:p>
          <a:p>
            <a:pPr>
              <a:lnSpc>
                <a:spcPct val="90000"/>
              </a:lnSpc>
              <a:buFontTx/>
              <a:buNone/>
            </a:pPr>
            <a:endParaRPr lang="nl-NL" sz="4000" dirty="0">
              <a:solidFill>
                <a:schemeClr val="bg1"/>
              </a:solidFill>
              <a:latin typeface="Bebas Neue" panose="020B0000000000000000" pitchFamily="34" charset="0"/>
            </a:endParaRPr>
          </a:p>
          <a:p>
            <a:pPr>
              <a:lnSpc>
                <a:spcPct val="90000"/>
              </a:lnSpc>
              <a:buFontTx/>
              <a:buNone/>
            </a:pPr>
            <a:endParaRPr lang="nl-NL" sz="4000" dirty="0">
              <a:solidFill>
                <a:schemeClr val="bg1"/>
              </a:solidFill>
              <a:latin typeface="Bebas Neue" panose="020B0000000000000000" pitchFamily="34" charset="0"/>
            </a:endParaRPr>
          </a:p>
        </p:txBody>
      </p:sp>
      <p:pic>
        <p:nvPicPr>
          <p:cNvPr id="6" name="Picture 4" descr="sprintplanni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1610" y="1060376"/>
            <a:ext cx="5740112" cy="4300737"/>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615901" y="6771347"/>
            <a:ext cx="5598467" cy="2497138"/>
          </a:xfrm>
          <a:prstGeom prst="roundRect">
            <a:avLst/>
          </a:prstGeom>
          <a:solidFill>
            <a:srgbClr val="00206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2800" dirty="0">
                <a:solidFill>
                  <a:schemeClr val="bg1"/>
                </a:solidFill>
                <a:latin typeface="Bebas Neue" panose="020B0000000000000000" pitchFamily="34" charset="0"/>
              </a:rPr>
              <a:t>As the DIME Business,</a:t>
            </a:r>
            <a:br>
              <a:rPr lang="en-US" sz="2800" dirty="0">
                <a:solidFill>
                  <a:schemeClr val="bg1"/>
                </a:solidFill>
                <a:latin typeface="Bebas Neue" panose="020B0000000000000000" pitchFamily="34" charset="0"/>
              </a:rPr>
            </a:br>
            <a:r>
              <a:rPr lang="en-US" sz="2800" dirty="0">
                <a:solidFill>
                  <a:schemeClr val="bg1"/>
                </a:solidFill>
                <a:latin typeface="Bebas Neue" panose="020B0000000000000000" pitchFamily="34" charset="0"/>
              </a:rPr>
              <a:t>I want to get only DIME products instead of getting all products in a separated feed,</a:t>
            </a:r>
            <a:br>
              <a:rPr lang="en-US" sz="2800" dirty="0">
                <a:solidFill>
                  <a:schemeClr val="bg1"/>
                </a:solidFill>
                <a:latin typeface="Bebas Neue" panose="020B0000000000000000" pitchFamily="34" charset="0"/>
              </a:rPr>
            </a:br>
            <a:r>
              <a:rPr lang="en-US" sz="2800" dirty="0">
                <a:solidFill>
                  <a:schemeClr val="bg1"/>
                </a:solidFill>
                <a:latin typeface="Bebas Neue" panose="020B0000000000000000" pitchFamily="34" charset="0"/>
              </a:rPr>
              <a:t>So that I can use this information in Mobile Application.</a:t>
            </a:r>
            <a:endParaRPr kumimoji="0" lang="tr-TR" sz="2800" b="0" i="0" u="none" strike="noStrike" cap="none" spc="0" normalizeH="0" baseline="0" dirty="0">
              <a:ln>
                <a:noFill/>
              </a:ln>
              <a:solidFill>
                <a:schemeClr val="bg1"/>
              </a:solidFill>
              <a:effectLst/>
              <a:uFillTx/>
              <a:latin typeface="Bebas Neue" panose="020B0000000000000000" pitchFamily="34" charset="0"/>
              <a:sym typeface="Helvetica Light"/>
            </a:endParaRPr>
          </a:p>
        </p:txBody>
      </p:sp>
      <p:sp>
        <p:nvSpPr>
          <p:cNvPr id="8" name="Rounded Rectangle 7"/>
          <p:cNvSpPr/>
          <p:nvPr/>
        </p:nvSpPr>
        <p:spPr>
          <a:xfrm>
            <a:off x="7073354" y="5579298"/>
            <a:ext cx="5616624" cy="3927316"/>
          </a:xfrm>
          <a:prstGeom prst="roundRect">
            <a:avLst/>
          </a:prstGeom>
          <a:solidFill>
            <a:srgbClr val="002060"/>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GB" sz="3200" dirty="0">
                <a:solidFill>
                  <a:srgbClr val="FFFFFF"/>
                </a:solidFill>
                <a:latin typeface="Bebas Neue" panose="020B0000000000000000" pitchFamily="34" charset="0"/>
              </a:rPr>
              <a:t>New Filter </a:t>
            </a:r>
            <a:r>
              <a:rPr lang="en-GB" sz="3200" dirty="0" smtClean="0">
                <a:solidFill>
                  <a:srgbClr val="FFFFFF"/>
                </a:solidFill>
                <a:latin typeface="Bebas Neue" panose="020B0000000000000000" pitchFamily="34" charset="0"/>
              </a:rPr>
              <a:t>Implementation (1 </a:t>
            </a:r>
            <a:r>
              <a:rPr kumimoji="0" lang="en-GB" sz="3200" b="0" i="0" u="none" strike="noStrike" cap="none" spc="0" normalizeH="0" baseline="0" dirty="0" err="1" smtClean="0">
                <a:ln>
                  <a:noFill/>
                </a:ln>
                <a:solidFill>
                  <a:srgbClr val="FFFFFF"/>
                </a:solidFill>
                <a:effectLst/>
                <a:uFillTx/>
                <a:latin typeface="Bebas Neue" panose="020B0000000000000000" pitchFamily="34" charset="0"/>
                <a:sym typeface="Helvetica Light"/>
              </a:rPr>
              <a:t>hrs</a:t>
            </a:r>
            <a:r>
              <a:rPr lang="en-GB" sz="3200" dirty="0" smtClean="0">
                <a:solidFill>
                  <a:srgbClr val="FFFFFF"/>
                </a:solidFill>
                <a:latin typeface="Bebas Neue" panose="020B0000000000000000" pitchFamily="34" charset="0"/>
              </a:rPr>
              <a:t>)</a:t>
            </a:r>
          </a:p>
          <a:p>
            <a:pPr algn="l" rtl="0" latinLnBrk="1" hangingPunct="0"/>
            <a:r>
              <a:rPr lang="en-GB" sz="3200" dirty="0">
                <a:solidFill>
                  <a:srgbClr val="FFFFFF"/>
                </a:solidFill>
                <a:latin typeface="Bebas Neue" panose="020B0000000000000000" pitchFamily="34" charset="0"/>
              </a:rPr>
              <a:t>Update </a:t>
            </a:r>
            <a:r>
              <a:rPr lang="en-GB" sz="3200" dirty="0" smtClean="0">
                <a:solidFill>
                  <a:srgbClr val="FFFFFF"/>
                </a:solidFill>
                <a:latin typeface="Bebas Neue" panose="020B0000000000000000" pitchFamily="34" charset="0"/>
              </a:rPr>
              <a:t>feed (5 </a:t>
            </a:r>
            <a:r>
              <a:rPr lang="en-GB" sz="3200" dirty="0" err="1" smtClean="0">
                <a:solidFill>
                  <a:srgbClr val="FFFFFF"/>
                </a:solidFill>
                <a:latin typeface="Bebas Neue" panose="020B0000000000000000" pitchFamily="34" charset="0"/>
              </a:rPr>
              <a:t>hrs</a:t>
            </a:r>
            <a:r>
              <a:rPr lang="en-GB" sz="3200" dirty="0" smtClean="0">
                <a:solidFill>
                  <a:srgbClr val="FFFFFF"/>
                </a:solidFill>
                <a:latin typeface="Bebas Neue" panose="020B0000000000000000" pitchFamily="34" charset="0"/>
              </a:rPr>
              <a:t>)</a:t>
            </a:r>
          </a:p>
          <a:p>
            <a:pPr algn="l" rtl="0" latinLnBrk="1" hangingPunct="0"/>
            <a:r>
              <a:rPr lang="en-GB" sz="3200" dirty="0">
                <a:solidFill>
                  <a:srgbClr val="FFFFFF"/>
                </a:solidFill>
                <a:latin typeface="Bebas Neue" panose="020B0000000000000000" pitchFamily="34" charset="0"/>
              </a:rPr>
              <a:t>New Script for </a:t>
            </a:r>
            <a:r>
              <a:rPr lang="en-GB" sz="3200" dirty="0" err="1" smtClean="0">
                <a:solidFill>
                  <a:srgbClr val="FFFFFF"/>
                </a:solidFill>
                <a:latin typeface="Bebas Neue" panose="020B0000000000000000" pitchFamily="34" charset="0"/>
              </a:rPr>
              <a:t>Crunchfish</a:t>
            </a:r>
            <a:r>
              <a:rPr lang="en-GB" sz="3200" dirty="0" smtClean="0">
                <a:solidFill>
                  <a:srgbClr val="FFFFFF"/>
                </a:solidFill>
                <a:latin typeface="Bebas Neue" panose="020B0000000000000000" pitchFamily="34" charset="0"/>
              </a:rPr>
              <a:t> </a:t>
            </a:r>
            <a:r>
              <a:rPr kumimoji="0" lang="en-GB" sz="3200" b="0" i="0" u="none" strike="noStrike" cap="none" spc="0" normalizeH="0" dirty="0" smtClean="0">
                <a:ln>
                  <a:noFill/>
                </a:ln>
                <a:solidFill>
                  <a:srgbClr val="FFFFFF"/>
                </a:solidFill>
                <a:effectLst/>
                <a:uFillTx/>
                <a:latin typeface="Bebas Neue" panose="020B0000000000000000" pitchFamily="34" charset="0"/>
                <a:sym typeface="Helvetica Light"/>
              </a:rPr>
              <a:t>(8 </a:t>
            </a:r>
            <a:r>
              <a:rPr kumimoji="0" lang="en-GB" sz="3200" b="0" i="0" u="none" strike="noStrike" cap="none" spc="0" normalizeH="0" dirty="0" err="1" smtClean="0">
                <a:ln>
                  <a:noFill/>
                </a:ln>
                <a:solidFill>
                  <a:srgbClr val="FFFFFF"/>
                </a:solidFill>
                <a:effectLst/>
                <a:uFillTx/>
                <a:latin typeface="Bebas Neue" panose="020B0000000000000000" pitchFamily="34" charset="0"/>
                <a:sym typeface="Helvetica Light"/>
              </a:rPr>
              <a:t>hrs</a:t>
            </a:r>
            <a:r>
              <a:rPr kumimoji="0" lang="en-GB" sz="3200" b="0" i="0" u="none" strike="noStrike" cap="none" spc="0" normalizeH="0" dirty="0" smtClean="0">
                <a:ln>
                  <a:noFill/>
                </a:ln>
                <a:solidFill>
                  <a:srgbClr val="FFFFFF"/>
                </a:solidFill>
                <a:effectLst/>
                <a:uFillTx/>
                <a:latin typeface="Bebas Neue" panose="020B0000000000000000" pitchFamily="34" charset="0"/>
                <a:sym typeface="Helvetica Light"/>
              </a:rPr>
              <a:t>)</a:t>
            </a:r>
          </a:p>
          <a:p>
            <a:pPr algn="l" rtl="0" latinLnBrk="1" hangingPunct="0"/>
            <a:r>
              <a:rPr lang="en-GB" sz="3200" dirty="0" err="1">
                <a:solidFill>
                  <a:srgbClr val="FFFFFF"/>
                </a:solidFill>
                <a:latin typeface="Bebas Neue" panose="020B0000000000000000" pitchFamily="34" charset="0"/>
              </a:rPr>
              <a:t>Octopedia</a:t>
            </a:r>
            <a:r>
              <a:rPr lang="en-GB" sz="3200" dirty="0">
                <a:solidFill>
                  <a:srgbClr val="FFFFFF"/>
                </a:solidFill>
                <a:latin typeface="Bebas Neue" panose="020B0000000000000000" pitchFamily="34" charset="0"/>
              </a:rPr>
              <a:t> </a:t>
            </a:r>
            <a:r>
              <a:rPr lang="en-GB" sz="3200" dirty="0" smtClean="0">
                <a:solidFill>
                  <a:srgbClr val="FFFFFF"/>
                </a:solidFill>
                <a:latin typeface="Bebas Neue" panose="020B0000000000000000" pitchFamily="34" charset="0"/>
              </a:rPr>
              <a:t>wiki+ </a:t>
            </a:r>
            <a:r>
              <a:rPr lang="en-GB" sz="3200" dirty="0">
                <a:solidFill>
                  <a:srgbClr val="FFFFFF"/>
                </a:solidFill>
                <a:latin typeface="Bebas Neue" panose="020B0000000000000000" pitchFamily="34" charset="0"/>
              </a:rPr>
              <a:t>Release </a:t>
            </a:r>
            <a:r>
              <a:rPr lang="en-GB" sz="3200" dirty="0" smtClean="0">
                <a:solidFill>
                  <a:srgbClr val="FFFFFF"/>
                </a:solidFill>
                <a:latin typeface="Bebas Neue" panose="020B0000000000000000" pitchFamily="34" charset="0"/>
              </a:rPr>
              <a:t>Notes (2 </a:t>
            </a:r>
            <a:r>
              <a:rPr lang="en-GB" sz="3200" dirty="0" err="1" smtClean="0">
                <a:solidFill>
                  <a:srgbClr val="FFFFFF"/>
                </a:solidFill>
                <a:latin typeface="Bebas Neue" panose="020B0000000000000000" pitchFamily="34" charset="0"/>
              </a:rPr>
              <a:t>hrs</a:t>
            </a:r>
            <a:r>
              <a:rPr lang="en-GB" sz="3200" dirty="0" smtClean="0">
                <a:solidFill>
                  <a:srgbClr val="FFFFFF"/>
                </a:solidFill>
                <a:latin typeface="Bebas Neue" panose="020B0000000000000000" pitchFamily="34" charset="0"/>
              </a:rPr>
              <a:t>)</a:t>
            </a:r>
          </a:p>
          <a:p>
            <a:pPr algn="l" rtl="0" latinLnBrk="1" hangingPunct="0"/>
            <a:r>
              <a:rPr lang="en-GB" sz="3200" dirty="0">
                <a:solidFill>
                  <a:srgbClr val="FFFFFF"/>
                </a:solidFill>
                <a:latin typeface="Bebas Neue" panose="020B0000000000000000" pitchFamily="34" charset="0"/>
              </a:rPr>
              <a:t>DSL </a:t>
            </a:r>
            <a:r>
              <a:rPr lang="en-GB" sz="3200" dirty="0" smtClean="0">
                <a:solidFill>
                  <a:srgbClr val="FFFFFF"/>
                </a:solidFill>
                <a:latin typeface="Bebas Neue" panose="020B0000000000000000" pitchFamily="34" charset="0"/>
              </a:rPr>
              <a:t>Integration (</a:t>
            </a:r>
            <a:r>
              <a:rPr lang="en-GB" sz="3200" dirty="0">
                <a:solidFill>
                  <a:srgbClr val="FFFFFF"/>
                </a:solidFill>
                <a:latin typeface="Bebas Neue" panose="020B0000000000000000" pitchFamily="34" charset="0"/>
              </a:rPr>
              <a:t>4 </a:t>
            </a:r>
            <a:r>
              <a:rPr lang="en-GB" sz="3200" dirty="0" err="1" smtClean="0">
                <a:solidFill>
                  <a:srgbClr val="FFFFFF"/>
                </a:solidFill>
                <a:latin typeface="Bebas Neue" panose="020B0000000000000000" pitchFamily="34" charset="0"/>
              </a:rPr>
              <a:t>hrs</a:t>
            </a:r>
            <a:r>
              <a:rPr lang="en-GB" sz="3200" dirty="0" smtClean="0">
                <a:solidFill>
                  <a:srgbClr val="FFFFFF"/>
                </a:solidFill>
                <a:latin typeface="Bebas Neue" panose="020B0000000000000000" pitchFamily="34" charset="0"/>
              </a:rPr>
              <a:t>)</a:t>
            </a:r>
          </a:p>
          <a:p>
            <a:pPr algn="l" rtl="0" latinLnBrk="1" hangingPunct="0"/>
            <a:r>
              <a:rPr lang="en-GB" sz="3200" dirty="0" smtClean="0">
                <a:solidFill>
                  <a:srgbClr val="FFFFFF"/>
                </a:solidFill>
                <a:latin typeface="Bebas Neue" panose="020B0000000000000000" pitchFamily="34" charset="0"/>
              </a:rPr>
              <a:t>TC </a:t>
            </a:r>
            <a:r>
              <a:rPr lang="en-GB" sz="3200" dirty="0">
                <a:solidFill>
                  <a:srgbClr val="FFFFFF"/>
                </a:solidFill>
                <a:latin typeface="Bebas Neue" panose="020B0000000000000000" pitchFamily="34" charset="0"/>
              </a:rPr>
              <a:t>(1 </a:t>
            </a:r>
            <a:r>
              <a:rPr lang="en-GB" sz="3200" dirty="0" err="1">
                <a:solidFill>
                  <a:srgbClr val="FFFFFF"/>
                </a:solidFill>
                <a:latin typeface="Bebas Neue" panose="020B0000000000000000" pitchFamily="34" charset="0"/>
              </a:rPr>
              <a:t>hrs</a:t>
            </a:r>
            <a:r>
              <a:rPr lang="en-GB" sz="3200" dirty="0" smtClean="0">
                <a:solidFill>
                  <a:srgbClr val="FFFFFF"/>
                </a:solidFill>
                <a:latin typeface="Bebas Neue" panose="020B0000000000000000" pitchFamily="34" charset="0"/>
              </a:rPr>
              <a:t>)</a:t>
            </a:r>
          </a:p>
          <a:p>
            <a:pPr algn="l" rtl="0" latinLnBrk="1" hangingPunct="0"/>
            <a:r>
              <a:rPr lang="en-GB" sz="3200" dirty="0" smtClean="0">
                <a:solidFill>
                  <a:srgbClr val="FFFFFF"/>
                </a:solidFill>
                <a:latin typeface="Bebas Neue" panose="020B0000000000000000" pitchFamily="34" charset="0"/>
              </a:rPr>
              <a:t>MT (6 </a:t>
            </a:r>
            <a:r>
              <a:rPr lang="en-GB" sz="3200" dirty="0" err="1">
                <a:solidFill>
                  <a:srgbClr val="FFFFFF"/>
                </a:solidFill>
                <a:latin typeface="Bebas Neue" panose="020B0000000000000000" pitchFamily="34" charset="0"/>
              </a:rPr>
              <a:t>hrs</a:t>
            </a:r>
            <a:r>
              <a:rPr lang="en-GB" sz="3200" dirty="0" smtClean="0">
                <a:solidFill>
                  <a:srgbClr val="FFFFFF"/>
                </a:solidFill>
                <a:latin typeface="Bebas Neue" panose="020B0000000000000000" pitchFamily="34" charset="0"/>
              </a:rPr>
              <a:t>)</a:t>
            </a:r>
            <a:endParaRPr lang="en-GB" sz="3200" dirty="0">
              <a:solidFill>
                <a:srgbClr val="FFFFFF"/>
              </a:solidFill>
              <a:latin typeface="Bebas Neue" panose="020B0000000000000000" pitchFamily="34" charset="0"/>
            </a:endParaRPr>
          </a:p>
        </p:txBody>
      </p:sp>
      <p:cxnSp>
        <p:nvCxnSpPr>
          <p:cNvPr id="4" name="Straight Arrow Connector 3"/>
          <p:cNvCxnSpPr>
            <a:endCxn id="8" idx="1"/>
          </p:cNvCxnSpPr>
          <p:nvPr/>
        </p:nvCxnSpPr>
        <p:spPr>
          <a:xfrm>
            <a:off x="6214368" y="7542956"/>
            <a:ext cx="858986" cy="0"/>
          </a:xfrm>
          <a:prstGeom prst="straightConnector1">
            <a:avLst/>
          </a:prstGeom>
          <a:noFill/>
          <a:ln w="63500" cap="flat">
            <a:solidFill>
              <a:srgbClr val="002060"/>
            </a:solidFill>
            <a:prstDash val="solid"/>
            <a:miter lim="400000"/>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788048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39599548"/>
              </p:ext>
            </p:extLst>
          </p:nvPr>
        </p:nvGraphicFramePr>
        <p:xfrm>
          <a:off x="281732" y="1204392"/>
          <a:ext cx="12044848" cy="87874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txBox="1">
            <a:spLocks noChangeArrowheads="1"/>
          </p:cNvSpPr>
          <p:nvPr/>
        </p:nvSpPr>
        <p:spPr bwMode="auto">
          <a:xfrm>
            <a:off x="0" y="-163760"/>
            <a:ext cx="11704320" cy="1210169"/>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chemeClr val="bg1"/>
                </a:solidFill>
                <a:latin typeface="Bebas Neue" panose="020B0000000000000000" pitchFamily="34" charset="0"/>
              </a:rPr>
              <a:t>Sprint Planning</a:t>
            </a:r>
            <a:endParaRPr lang="nl-NL" sz="96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217555593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0" y="-163760"/>
            <a:ext cx="11704320" cy="151216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tr-TR" sz="9600" dirty="0" smtClean="0">
                <a:solidFill>
                  <a:schemeClr val="bg1"/>
                </a:solidFill>
                <a:latin typeface="Bebas Neue" panose="020B0000000000000000" pitchFamily="34" charset="0"/>
              </a:rPr>
              <a:t>Team </a:t>
            </a:r>
            <a:r>
              <a:rPr lang="tr-TR" sz="9600" dirty="0" err="1" smtClean="0">
                <a:solidFill>
                  <a:schemeClr val="bg1"/>
                </a:solidFill>
                <a:latin typeface="Bebas Neue" panose="020B0000000000000000" pitchFamily="34" charset="0"/>
              </a:rPr>
              <a:t>capacıty</a:t>
            </a:r>
            <a:endParaRPr lang="nl-NL" sz="9600" dirty="0">
              <a:solidFill>
                <a:schemeClr val="bg1"/>
              </a:solidFill>
              <a:latin typeface="Bebas Neue" panose="020B0000000000000000" pitchFamily="34" charset="0"/>
            </a:endParaRPr>
          </a:p>
        </p:txBody>
      </p:sp>
      <p:sp>
        <p:nvSpPr>
          <p:cNvPr id="3" name="Rectangle 2"/>
          <p:cNvSpPr/>
          <p:nvPr/>
        </p:nvSpPr>
        <p:spPr>
          <a:xfrm>
            <a:off x="381720" y="1636440"/>
            <a:ext cx="11972840" cy="10433625"/>
          </a:xfrm>
          <a:prstGeom prst="rect">
            <a:avLst/>
          </a:prstGeom>
        </p:spPr>
        <p:txBody>
          <a:bodyPr wrap="square">
            <a:spAutoFit/>
          </a:bodyPr>
          <a:lstStyle/>
          <a:p>
            <a:pPr algn="l"/>
            <a:r>
              <a:rPr lang="tr-TR" sz="4400" dirty="0" err="1" smtClean="0">
                <a:solidFill>
                  <a:srgbClr val="002060"/>
                </a:solidFill>
                <a:latin typeface="Bebas Neue" panose="020B0000000000000000" pitchFamily="34" charset="0"/>
              </a:rPr>
              <a:t>Calculate</a:t>
            </a:r>
            <a:r>
              <a:rPr lang="tr-TR" sz="4400" dirty="0" smtClean="0">
                <a:solidFill>
                  <a:srgbClr val="002060"/>
                </a:solidFill>
                <a:latin typeface="Bebas Neue" panose="020B0000000000000000" pitchFamily="34" charset="0"/>
              </a:rPr>
              <a:t> :</a:t>
            </a:r>
            <a:endParaRPr lang="en-GB" sz="4400" dirty="0" smtClean="0">
              <a:solidFill>
                <a:srgbClr val="002060"/>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days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you</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have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ın</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thıs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sprınt</a:t>
            </a:r>
            <a:r>
              <a:rPr lang="tr-TR" dirty="0" smtClean="0">
                <a:solidFill>
                  <a:schemeClr val="bg1"/>
                </a:solidFill>
                <a:latin typeface="Bebas Neue" panose="020B0000000000000000" pitchFamily="34" charset="0"/>
              </a:rPr>
              <a:t> : 9 </a:t>
            </a:r>
            <a:r>
              <a:rPr lang="tr-TR" dirty="0" err="1" smtClean="0">
                <a:solidFill>
                  <a:schemeClr val="bg1"/>
                </a:solidFill>
                <a:latin typeface="Bebas Neue" panose="020B0000000000000000" pitchFamily="34" charset="0"/>
              </a:rPr>
              <a:t>day</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members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you</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have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ın</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thıs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sprınt</a:t>
            </a:r>
            <a:r>
              <a:rPr lang="tr-TR" dirty="0" smtClean="0">
                <a:solidFill>
                  <a:schemeClr val="bg1"/>
                </a:solidFill>
                <a:latin typeface="Bebas Neue" panose="020B0000000000000000" pitchFamily="34" charset="0"/>
              </a:rPr>
              <a:t> : 5 </a:t>
            </a:r>
            <a:r>
              <a:rPr lang="tr-TR" dirty="0" err="1" smtClean="0">
                <a:solidFill>
                  <a:schemeClr val="bg1"/>
                </a:solidFill>
                <a:latin typeface="Bebas Neue" panose="020B0000000000000000" pitchFamily="34" charset="0"/>
              </a:rPr>
              <a:t>members</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Is </a:t>
            </a:r>
            <a:r>
              <a:rPr lang="tr-TR" dirty="0" err="1" smtClean="0">
                <a:solidFill>
                  <a:schemeClr val="bg1"/>
                </a:solidFill>
                <a:latin typeface="Bebas Neue" panose="020B0000000000000000" pitchFamily="34" charset="0"/>
              </a:rPr>
              <a:t>there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vacatıon</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or</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somethıng</a:t>
            </a:r>
            <a:r>
              <a:rPr lang="tr-TR" dirty="0" smtClean="0">
                <a:solidFill>
                  <a:schemeClr val="bg1"/>
                </a:solidFill>
                <a:latin typeface="Bebas Neue" panose="020B0000000000000000" pitchFamily="34" charset="0"/>
              </a:rPr>
              <a:t> else : 2 </a:t>
            </a:r>
            <a:r>
              <a:rPr lang="tr-TR" dirty="0" err="1" smtClean="0">
                <a:solidFill>
                  <a:schemeClr val="bg1"/>
                </a:solidFill>
                <a:latin typeface="Bebas Neue" panose="020B0000000000000000" pitchFamily="34" charset="0"/>
              </a:rPr>
              <a:t>days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vacatıon</a:t>
            </a:r>
            <a:r>
              <a:rPr lang="tr-TR" dirty="0" smtClean="0">
                <a:solidFill>
                  <a:schemeClr val="bg1"/>
                </a:solidFill>
                <a:latin typeface="Bebas Neue" panose="020B0000000000000000" pitchFamily="34" charset="0"/>
              </a:rPr>
              <a:t> </a:t>
            </a:r>
            <a:endParaRPr lang="tr-TR" dirty="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Total </a:t>
            </a:r>
            <a:r>
              <a:rPr lang="tr-TR" dirty="0" err="1" smtClean="0">
                <a:solidFill>
                  <a:schemeClr val="bg1"/>
                </a:solidFill>
                <a:latin typeface="Bebas Neue" panose="020B0000000000000000" pitchFamily="34" charset="0"/>
              </a:rPr>
              <a:t>capacıty</a:t>
            </a:r>
            <a:r>
              <a:rPr lang="tr-TR" dirty="0" smtClean="0">
                <a:solidFill>
                  <a:schemeClr val="bg1"/>
                </a:solidFill>
                <a:latin typeface="Bebas Neue" panose="020B0000000000000000" pitchFamily="34" charset="0"/>
              </a:rPr>
              <a:t> ıs : 9 *5 – 2 = 43 md</a:t>
            </a:r>
          </a:p>
          <a:p>
            <a:pPr marL="571500" indent="-571500" algn="l">
              <a:buFont typeface="Arial" panose="020B0604020202020204" pitchFamily="34" charset="0"/>
              <a:buChar char="•"/>
            </a:pPr>
            <a:endParaRPr lang="tr-TR" dirty="0">
              <a:solidFill>
                <a:schemeClr val="bg1"/>
              </a:solidFill>
              <a:latin typeface="Bebas Neue" panose="020B0000000000000000" pitchFamily="34" charset="0"/>
            </a:endParaRPr>
          </a:p>
          <a:p>
            <a:pPr algn="l"/>
            <a:r>
              <a:rPr lang="tr-TR" sz="4400" dirty="0" err="1">
                <a:solidFill>
                  <a:srgbClr val="002060"/>
                </a:solidFill>
                <a:latin typeface="Bebas Neue" panose="020B0000000000000000" pitchFamily="34" charset="0"/>
              </a:rPr>
              <a:t>Fınd</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your</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prevıous</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focus</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factor</a:t>
            </a:r>
            <a:r>
              <a:rPr lang="tr-TR" sz="4400" dirty="0">
                <a:solidFill>
                  <a:srgbClr val="002060"/>
                </a:solidFill>
                <a:latin typeface="Bebas Neue" panose="020B0000000000000000" pitchFamily="34" charset="0"/>
              </a:rPr>
              <a:t> </a:t>
            </a:r>
            <a:r>
              <a:rPr lang="tr-TR" sz="4400" dirty="0" smtClean="0">
                <a:solidFill>
                  <a:srgbClr val="002060"/>
                </a:solidFill>
                <a:latin typeface="Bebas Neue" panose="020B0000000000000000" pitchFamily="34" charset="0"/>
              </a:rPr>
              <a:t>:</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err="1" smtClean="0">
                <a:solidFill>
                  <a:schemeClr val="bg1"/>
                </a:solidFill>
                <a:latin typeface="Bebas Neue" panose="020B0000000000000000" pitchFamily="34" charset="0"/>
              </a:rPr>
              <a:t>Focus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factor</a:t>
            </a:r>
            <a:r>
              <a:rPr lang="tr-TR" dirty="0" smtClean="0">
                <a:solidFill>
                  <a:schemeClr val="bg1"/>
                </a:solidFill>
                <a:latin typeface="Bebas Neue" panose="020B0000000000000000" pitchFamily="34" charset="0"/>
              </a:rPr>
              <a:t> : </a:t>
            </a:r>
            <a:r>
              <a:rPr lang="tr-TR" dirty="0" err="1" smtClean="0">
                <a:solidFill>
                  <a:schemeClr val="bg1"/>
                </a:solidFill>
                <a:latin typeface="Bebas Neue" panose="020B0000000000000000" pitchFamily="34" charset="0"/>
              </a:rPr>
              <a:t>delıvered</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velocıty</a:t>
            </a:r>
            <a:r>
              <a:rPr lang="tr-TR" dirty="0" smtClean="0">
                <a:solidFill>
                  <a:schemeClr val="bg1"/>
                </a:solidFill>
                <a:latin typeface="Bebas Neue" panose="020B0000000000000000" pitchFamily="34" charset="0"/>
              </a:rPr>
              <a:t> / </a:t>
            </a:r>
            <a:r>
              <a:rPr lang="tr-TR" dirty="0" err="1" smtClean="0">
                <a:solidFill>
                  <a:schemeClr val="bg1"/>
                </a:solidFill>
                <a:latin typeface="Bebas Neue" panose="020B0000000000000000" pitchFamily="34" charset="0"/>
              </a:rPr>
              <a:t>team</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capacıty</a:t>
            </a:r>
            <a:r>
              <a:rPr lang="tr-TR" dirty="0" smtClean="0">
                <a:solidFill>
                  <a:schemeClr val="bg1"/>
                </a:solidFill>
                <a:latin typeface="Bebas Neue" panose="020B0000000000000000" pitchFamily="34" charset="0"/>
              </a:rPr>
              <a:t> :  37 </a:t>
            </a:r>
            <a:r>
              <a:rPr lang="tr-TR" dirty="0" err="1" smtClean="0">
                <a:solidFill>
                  <a:schemeClr val="bg1"/>
                </a:solidFill>
                <a:latin typeface="Bebas Neue" panose="020B0000000000000000" pitchFamily="34" charset="0"/>
              </a:rPr>
              <a:t>sp</a:t>
            </a:r>
            <a:r>
              <a:rPr lang="tr-TR" dirty="0" smtClean="0">
                <a:solidFill>
                  <a:schemeClr val="bg1"/>
                </a:solidFill>
                <a:latin typeface="Bebas Neue" panose="020B0000000000000000" pitchFamily="34" charset="0"/>
              </a:rPr>
              <a:t> / 40 md = 0,92</a:t>
            </a:r>
          </a:p>
          <a:p>
            <a:pPr algn="l"/>
            <a:endParaRPr lang="tr-TR" dirty="0">
              <a:solidFill>
                <a:schemeClr val="bg1"/>
              </a:solidFill>
              <a:latin typeface="Bebas Neue" panose="020B0000000000000000" pitchFamily="34" charset="0"/>
            </a:endParaRPr>
          </a:p>
          <a:p>
            <a:pPr algn="l"/>
            <a:r>
              <a:rPr lang="tr-TR" sz="4400" dirty="0" err="1">
                <a:solidFill>
                  <a:srgbClr val="002060"/>
                </a:solidFill>
                <a:latin typeface="Bebas Neue" panose="020B0000000000000000" pitchFamily="34" charset="0"/>
              </a:rPr>
              <a:t>Estımated</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velocıty</a:t>
            </a:r>
            <a:r>
              <a:rPr lang="tr-TR" sz="4400" dirty="0">
                <a:solidFill>
                  <a:srgbClr val="002060"/>
                </a:solidFill>
                <a:latin typeface="Bebas Neue" panose="020B0000000000000000" pitchFamily="34" charset="0"/>
              </a:rPr>
              <a:t> :</a:t>
            </a:r>
          </a:p>
          <a:p>
            <a:pPr marL="571500" indent="-571500" algn="l">
              <a:buFont typeface="Arial" panose="020B0604020202020204" pitchFamily="34" charset="0"/>
              <a:buChar char="•"/>
            </a:pPr>
            <a:r>
              <a:rPr lang="tr-TR" dirty="0" err="1" smtClean="0">
                <a:solidFill>
                  <a:schemeClr val="bg1"/>
                </a:solidFill>
                <a:latin typeface="Bebas Neue" panose="020B0000000000000000" pitchFamily="34" charset="0"/>
              </a:rPr>
              <a:t>Prevıus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focus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factor</a:t>
            </a:r>
            <a:r>
              <a:rPr lang="tr-TR" dirty="0" smtClean="0">
                <a:solidFill>
                  <a:schemeClr val="bg1"/>
                </a:solidFill>
                <a:latin typeface="Bebas Neue" panose="020B0000000000000000" pitchFamily="34" charset="0"/>
              </a:rPr>
              <a:t> * </a:t>
            </a:r>
            <a:r>
              <a:rPr lang="tr-TR" dirty="0" err="1" smtClean="0">
                <a:solidFill>
                  <a:schemeClr val="bg1"/>
                </a:solidFill>
                <a:latin typeface="Bebas Neue" panose="020B0000000000000000" pitchFamily="34" charset="0"/>
              </a:rPr>
              <a:t>new</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team</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capacıty</a:t>
            </a:r>
            <a:r>
              <a:rPr lang="tr-TR" dirty="0" smtClean="0">
                <a:solidFill>
                  <a:schemeClr val="bg1"/>
                </a:solidFill>
                <a:latin typeface="Bebas Neue" panose="020B0000000000000000" pitchFamily="34" charset="0"/>
              </a:rPr>
              <a:t> = 0,92 * 43 md =  39,5 SP </a:t>
            </a:r>
          </a:p>
          <a:p>
            <a:pPr marL="571500" indent="-571500" algn="l">
              <a:buFont typeface="Arial" panose="020B0604020202020204" pitchFamily="34" charset="0"/>
              <a:buChar char="•"/>
            </a:pPr>
            <a:endParaRPr lang="tr-TR" dirty="0" smtClean="0">
              <a:solidFill>
                <a:schemeClr val="bg1"/>
              </a:solidFill>
              <a:latin typeface="Bebas Neue" panose="020B0000000000000000" pitchFamily="34" charset="0"/>
            </a:endParaRPr>
          </a:p>
          <a:p>
            <a:pPr algn="l"/>
            <a:r>
              <a:rPr lang="tr-TR" dirty="0">
                <a:solidFill>
                  <a:schemeClr val="bg1"/>
                </a:solidFill>
                <a:latin typeface="Bebas Neue" panose="020B0000000000000000" pitchFamily="34" charset="0"/>
              </a:rPr>
              <a:t>	</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endParaRPr lang="tr-TR" dirty="0">
              <a:solidFill>
                <a:schemeClr val="bg1"/>
              </a:solidFill>
              <a:latin typeface="Bebas Neue" panose="020B0000000000000000" pitchFamily="34" charset="0"/>
            </a:endParaRPr>
          </a:p>
          <a:p>
            <a:pPr marL="571500" indent="-571500" algn="l">
              <a:buFont typeface="Arial" panose="020B0604020202020204" pitchFamily="34" charset="0"/>
              <a:buChar char="•"/>
            </a:pPr>
            <a:endParaRPr lang="tr-TR" dirty="0" smtClean="0">
              <a:solidFill>
                <a:schemeClr val="bg1"/>
              </a:solidFill>
              <a:latin typeface="Bebas Neue" panose="020B0000000000000000" pitchFamily="34" charset="0"/>
            </a:endParaRPr>
          </a:p>
          <a:p>
            <a:pPr algn="l"/>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endParaRPr lang="en-GB" dirty="0">
              <a:solidFill>
                <a:schemeClr val="bg1"/>
              </a:solidFill>
              <a:latin typeface="Bebas Neue" panose="020B0000000000000000" pitchFamily="34" charset="0"/>
            </a:endParaRPr>
          </a:p>
          <a:p>
            <a:pPr algn="l"/>
            <a:endParaRPr lang="tr-TR"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89149076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0" y="-163760"/>
            <a:ext cx="11704320" cy="151216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tr-TR" sz="9600" dirty="0" smtClean="0">
                <a:solidFill>
                  <a:schemeClr val="bg1"/>
                </a:solidFill>
                <a:latin typeface="Bebas Neue" panose="020B0000000000000000" pitchFamily="34" charset="0"/>
              </a:rPr>
              <a:t>Team </a:t>
            </a:r>
            <a:r>
              <a:rPr lang="tr-TR" sz="9600" dirty="0" err="1" smtClean="0">
                <a:solidFill>
                  <a:schemeClr val="bg1"/>
                </a:solidFill>
                <a:latin typeface="Bebas Neue" panose="020B0000000000000000" pitchFamily="34" charset="0"/>
              </a:rPr>
              <a:t>capacıty</a:t>
            </a:r>
            <a:r>
              <a:rPr lang="tr-TR" sz="9600" dirty="0" smtClean="0">
                <a:solidFill>
                  <a:schemeClr val="bg1"/>
                </a:solidFill>
                <a:latin typeface="Bebas Neue" panose="020B0000000000000000" pitchFamily="34" charset="0"/>
              </a:rPr>
              <a:t> </a:t>
            </a:r>
            <a:r>
              <a:rPr lang="tr-TR" sz="7200" dirty="0" err="1" smtClean="0">
                <a:solidFill>
                  <a:schemeClr val="bg1"/>
                </a:solidFill>
                <a:latin typeface="Bebas Neue" panose="020B0000000000000000" pitchFamily="34" charset="0"/>
              </a:rPr>
              <a:t>detaıled</a:t>
            </a:r>
            <a:endParaRPr lang="nl-NL" sz="7200" dirty="0">
              <a:solidFill>
                <a:schemeClr val="bg1"/>
              </a:solidFill>
              <a:latin typeface="Bebas Neue" panose="020B0000000000000000" pitchFamily="34" charset="0"/>
            </a:endParaRPr>
          </a:p>
        </p:txBody>
      </p:sp>
      <p:sp>
        <p:nvSpPr>
          <p:cNvPr id="3" name="Rectangle 2"/>
          <p:cNvSpPr/>
          <p:nvPr/>
        </p:nvSpPr>
        <p:spPr>
          <a:xfrm>
            <a:off x="381720" y="1636440"/>
            <a:ext cx="11972840" cy="8094524"/>
          </a:xfrm>
          <a:prstGeom prst="rect">
            <a:avLst/>
          </a:prstGeom>
        </p:spPr>
        <p:txBody>
          <a:bodyPr wrap="square">
            <a:spAutoFit/>
          </a:bodyPr>
          <a:lstStyle/>
          <a:p>
            <a:pPr algn="l"/>
            <a:r>
              <a:rPr lang="tr-TR" sz="4400" dirty="0" err="1" smtClean="0">
                <a:solidFill>
                  <a:srgbClr val="002060"/>
                </a:solidFill>
                <a:latin typeface="Bebas Neue" panose="020B0000000000000000" pitchFamily="34" charset="0"/>
              </a:rPr>
              <a:t>Calculate</a:t>
            </a:r>
            <a:r>
              <a:rPr lang="tr-TR" sz="4400" dirty="0" smtClean="0">
                <a:solidFill>
                  <a:srgbClr val="002060"/>
                </a:solidFill>
                <a:latin typeface="Bebas Neue" panose="020B0000000000000000" pitchFamily="34" charset="0"/>
              </a:rPr>
              <a:t> :</a:t>
            </a:r>
            <a:endParaRPr lang="en-GB" sz="4400" dirty="0" smtClean="0">
              <a:solidFill>
                <a:srgbClr val="002060"/>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hours</a:t>
            </a:r>
            <a:r>
              <a:rPr lang="tr-TR" dirty="0">
                <a:solidFill>
                  <a:schemeClr val="bg1"/>
                </a:solidFill>
                <a:latin typeface="Bebas Neue" panose="020B0000000000000000" pitchFamily="34" charset="0"/>
              </a:rPr>
              <a:t> </a:t>
            </a:r>
            <a:r>
              <a:rPr lang="tr-TR" dirty="0" smtClean="0">
                <a:solidFill>
                  <a:schemeClr val="bg1"/>
                </a:solidFill>
                <a:latin typeface="Bebas Neue" panose="020B0000000000000000" pitchFamily="34" charset="0"/>
              </a:rPr>
              <a:t>do </a:t>
            </a:r>
            <a:r>
              <a:rPr lang="tr-TR" dirty="0" err="1" smtClean="0">
                <a:solidFill>
                  <a:schemeClr val="bg1"/>
                </a:solidFill>
                <a:latin typeface="Bebas Neue" panose="020B0000000000000000" pitchFamily="34" charset="0"/>
              </a:rPr>
              <a:t>you</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have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ın</a:t>
            </a:r>
            <a:r>
              <a:rPr lang="tr-TR" dirty="0" smtClean="0">
                <a:solidFill>
                  <a:schemeClr val="bg1"/>
                </a:solidFill>
                <a:latin typeface="Bebas Neue" panose="020B0000000000000000" pitchFamily="34" charset="0"/>
              </a:rPr>
              <a:t> a </a:t>
            </a:r>
            <a:r>
              <a:rPr lang="tr-TR" dirty="0" err="1" smtClean="0">
                <a:solidFill>
                  <a:schemeClr val="bg1"/>
                </a:solidFill>
                <a:latin typeface="Bebas Neue" panose="020B0000000000000000" pitchFamily="34" charset="0"/>
              </a:rPr>
              <a:t>day</a:t>
            </a:r>
            <a:r>
              <a:rPr lang="tr-TR" dirty="0" smtClean="0">
                <a:solidFill>
                  <a:schemeClr val="bg1"/>
                </a:solidFill>
                <a:latin typeface="Bebas Neue" panose="020B0000000000000000" pitchFamily="34" charset="0"/>
              </a:rPr>
              <a:t> :  8 </a:t>
            </a:r>
            <a:r>
              <a:rPr lang="tr-TR" dirty="0" err="1" smtClean="0">
                <a:solidFill>
                  <a:schemeClr val="bg1"/>
                </a:solidFill>
                <a:latin typeface="Bebas Neue" panose="020B0000000000000000" pitchFamily="34" charset="0"/>
              </a:rPr>
              <a:t>hours</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hours</a:t>
            </a:r>
            <a:r>
              <a:rPr lang="tr-TR" dirty="0" smtClean="0">
                <a:solidFill>
                  <a:schemeClr val="bg1"/>
                </a:solidFill>
                <a:latin typeface="Bebas Neue" panose="020B0000000000000000" pitchFamily="34" charset="0"/>
              </a:rPr>
              <a:t> can </a:t>
            </a:r>
            <a:r>
              <a:rPr lang="tr-TR" dirty="0" err="1" smtClean="0">
                <a:solidFill>
                  <a:schemeClr val="bg1"/>
                </a:solidFill>
                <a:latin typeface="Bebas Neue" panose="020B0000000000000000" pitchFamily="34" charset="0"/>
              </a:rPr>
              <a:t>you</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work</a:t>
            </a:r>
            <a:r>
              <a:rPr lang="tr-TR" dirty="0" smtClean="0">
                <a:solidFill>
                  <a:schemeClr val="bg1"/>
                </a:solidFill>
                <a:latin typeface="Bebas Neue" panose="020B0000000000000000" pitchFamily="34" charset="0"/>
              </a:rPr>
              <a:t> : 5 </a:t>
            </a:r>
            <a:r>
              <a:rPr lang="tr-TR" dirty="0" err="1" smtClean="0">
                <a:solidFill>
                  <a:schemeClr val="bg1"/>
                </a:solidFill>
                <a:latin typeface="Bebas Neue" panose="020B0000000000000000" pitchFamily="34" charset="0"/>
              </a:rPr>
              <a:t>hours</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So </a:t>
            </a:r>
            <a:r>
              <a:rPr lang="tr-TR" dirty="0" err="1" smtClean="0">
                <a:solidFill>
                  <a:schemeClr val="bg1"/>
                </a:solidFill>
                <a:latin typeface="Bebas Neue" panose="020B0000000000000000" pitchFamily="34" charset="0"/>
              </a:rPr>
              <a:t>Your</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drag</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factor</a:t>
            </a:r>
            <a:r>
              <a:rPr lang="tr-TR" dirty="0" smtClean="0">
                <a:solidFill>
                  <a:schemeClr val="bg1"/>
                </a:solidFill>
                <a:latin typeface="Bebas Neue" panose="020B0000000000000000" pitchFamily="34" charset="0"/>
              </a:rPr>
              <a:t> : 3*100/8 = %37</a:t>
            </a: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developer</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hours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ın</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thıs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sprınt</a:t>
            </a:r>
            <a:r>
              <a:rPr lang="tr-TR" dirty="0" smtClean="0">
                <a:solidFill>
                  <a:schemeClr val="bg1"/>
                </a:solidFill>
                <a:latin typeface="Bebas Neue" panose="020B0000000000000000" pitchFamily="34" charset="0"/>
              </a:rPr>
              <a:t> : 25 *5 = 125 </a:t>
            </a:r>
            <a:r>
              <a:rPr lang="tr-TR" dirty="0" err="1" smtClean="0">
                <a:solidFill>
                  <a:schemeClr val="bg1"/>
                </a:solidFill>
                <a:latin typeface="Bebas Neue" panose="020B0000000000000000" pitchFamily="34" charset="0"/>
              </a:rPr>
              <a:t>hours</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How </a:t>
            </a:r>
            <a:r>
              <a:rPr lang="tr-TR" dirty="0" err="1" smtClean="0">
                <a:solidFill>
                  <a:schemeClr val="bg1"/>
                </a:solidFill>
                <a:latin typeface="Bebas Neue" panose="020B0000000000000000" pitchFamily="34" charset="0"/>
              </a:rPr>
              <a:t>many</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analyst</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hours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ın</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thıs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sprınt</a:t>
            </a:r>
            <a:r>
              <a:rPr lang="tr-TR" dirty="0" smtClean="0">
                <a:solidFill>
                  <a:schemeClr val="bg1"/>
                </a:solidFill>
                <a:latin typeface="Bebas Neue" panose="020B0000000000000000" pitchFamily="34" charset="0"/>
              </a:rPr>
              <a:t> : 18 * 5 = 90 </a:t>
            </a:r>
            <a:r>
              <a:rPr lang="tr-TR" dirty="0" err="1" smtClean="0">
                <a:solidFill>
                  <a:schemeClr val="bg1"/>
                </a:solidFill>
                <a:latin typeface="Bebas Neue" panose="020B0000000000000000" pitchFamily="34" charset="0"/>
              </a:rPr>
              <a:t>hours</a:t>
            </a:r>
            <a:endParaRPr lang="tr-TR" dirty="0">
              <a:solidFill>
                <a:schemeClr val="bg1"/>
              </a:solidFill>
              <a:latin typeface="Bebas Neue" panose="020B0000000000000000" pitchFamily="34" charset="0"/>
            </a:endParaRPr>
          </a:p>
          <a:p>
            <a:pPr algn="l"/>
            <a:endParaRPr lang="tr-TR" dirty="0">
              <a:solidFill>
                <a:schemeClr val="bg1"/>
              </a:solidFill>
              <a:latin typeface="Bebas Neue" panose="020B0000000000000000" pitchFamily="34" charset="0"/>
            </a:endParaRPr>
          </a:p>
          <a:p>
            <a:pPr algn="l"/>
            <a:endParaRPr lang="tr-TR" dirty="0" smtClean="0">
              <a:solidFill>
                <a:schemeClr val="bg1"/>
              </a:solidFill>
              <a:latin typeface="Bebas Neue" panose="020B0000000000000000" pitchFamily="34" charset="0"/>
            </a:endParaRPr>
          </a:p>
          <a:p>
            <a:pPr algn="l"/>
            <a:r>
              <a:rPr lang="tr-TR" sz="4400" dirty="0" err="1">
                <a:solidFill>
                  <a:srgbClr val="002060"/>
                </a:solidFill>
                <a:latin typeface="Bebas Neue" panose="020B0000000000000000" pitchFamily="34" charset="0"/>
              </a:rPr>
              <a:t>You</a:t>
            </a:r>
            <a:r>
              <a:rPr lang="tr-TR" sz="4400" dirty="0">
                <a:solidFill>
                  <a:srgbClr val="002060"/>
                </a:solidFill>
                <a:latin typeface="Bebas Neue" panose="020B0000000000000000" pitchFamily="34" charset="0"/>
              </a:rPr>
              <a:t> can </a:t>
            </a:r>
            <a:r>
              <a:rPr lang="tr-TR" sz="4400" dirty="0" err="1">
                <a:solidFill>
                  <a:srgbClr val="002060"/>
                </a:solidFill>
                <a:latin typeface="Bebas Neue" panose="020B0000000000000000" pitchFamily="34" charset="0"/>
              </a:rPr>
              <a:t>use</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hour</a:t>
            </a:r>
            <a:r>
              <a:rPr lang="tr-TR" sz="4400" dirty="0">
                <a:solidFill>
                  <a:srgbClr val="002060"/>
                </a:solidFill>
                <a:latin typeface="Bebas Neue" panose="020B0000000000000000" pitchFamily="34" charset="0"/>
              </a:rPr>
              <a:t> </a:t>
            </a:r>
            <a:r>
              <a:rPr lang="tr-TR" sz="4400" dirty="0" err="1">
                <a:solidFill>
                  <a:srgbClr val="002060"/>
                </a:solidFill>
                <a:latin typeface="Bebas Neue" panose="020B0000000000000000" pitchFamily="34" charset="0"/>
              </a:rPr>
              <a:t>estımatıon</a:t>
            </a:r>
            <a:r>
              <a:rPr lang="tr-TR" sz="4400" dirty="0">
                <a:solidFill>
                  <a:srgbClr val="002060"/>
                </a:solidFill>
                <a:latin typeface="Bebas Neue" panose="020B0000000000000000" pitchFamily="34" charset="0"/>
              </a:rPr>
              <a:t> :</a:t>
            </a: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To </a:t>
            </a:r>
            <a:r>
              <a:rPr lang="tr-TR" dirty="0" err="1" smtClean="0">
                <a:solidFill>
                  <a:schemeClr val="bg1"/>
                </a:solidFill>
                <a:latin typeface="Bebas Neue" panose="020B0000000000000000" pitchFamily="34" charset="0"/>
              </a:rPr>
              <a:t>estımate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what</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you</a:t>
            </a:r>
            <a:r>
              <a:rPr lang="tr-TR" dirty="0" smtClean="0">
                <a:solidFill>
                  <a:schemeClr val="bg1"/>
                </a:solidFill>
                <a:latin typeface="Bebas Neue" panose="020B0000000000000000" pitchFamily="34" charset="0"/>
              </a:rPr>
              <a:t> can </a:t>
            </a:r>
            <a:r>
              <a:rPr lang="tr-TR" dirty="0" err="1" smtClean="0">
                <a:solidFill>
                  <a:schemeClr val="bg1"/>
                </a:solidFill>
                <a:latin typeface="Bebas Neue" panose="020B0000000000000000" pitchFamily="34" charset="0"/>
              </a:rPr>
              <a:t>delıver</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more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accurate</a:t>
            </a:r>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r>
              <a:rPr lang="tr-TR" dirty="0" smtClean="0">
                <a:solidFill>
                  <a:schemeClr val="bg1"/>
                </a:solidFill>
                <a:latin typeface="Bebas Neue" panose="020B0000000000000000" pitchFamily="34" charset="0"/>
              </a:rPr>
              <a:t>To </a:t>
            </a:r>
            <a:r>
              <a:rPr lang="tr-TR" dirty="0" err="1" smtClean="0">
                <a:solidFill>
                  <a:schemeClr val="bg1"/>
                </a:solidFill>
                <a:latin typeface="Bebas Neue" panose="020B0000000000000000" pitchFamily="34" charset="0"/>
              </a:rPr>
              <a:t>calculate</a:t>
            </a:r>
            <a:r>
              <a:rPr lang="tr-TR" dirty="0" smtClean="0">
                <a:solidFill>
                  <a:schemeClr val="bg1"/>
                </a:solidFill>
                <a:latin typeface="Bebas Neue" panose="020B0000000000000000" pitchFamily="34" charset="0"/>
              </a:rPr>
              <a:t> total </a:t>
            </a:r>
            <a:r>
              <a:rPr lang="tr-TR" dirty="0" err="1" smtClean="0">
                <a:solidFill>
                  <a:schemeClr val="bg1"/>
                </a:solidFill>
                <a:latin typeface="Bebas Neue" panose="020B0000000000000000" pitchFamily="34" charset="0"/>
              </a:rPr>
              <a:t>developer</a:t>
            </a:r>
            <a:r>
              <a:rPr lang="tr-TR" dirty="0" smtClean="0">
                <a:solidFill>
                  <a:schemeClr val="bg1"/>
                </a:solidFill>
                <a:latin typeface="Bebas Neue" panose="020B0000000000000000" pitchFamily="34" charset="0"/>
              </a:rPr>
              <a:t>/</a:t>
            </a:r>
            <a:r>
              <a:rPr lang="tr-TR" dirty="0" err="1" smtClean="0">
                <a:solidFill>
                  <a:schemeClr val="bg1"/>
                </a:solidFill>
                <a:latin typeface="Bebas Neue" panose="020B0000000000000000" pitchFamily="34" charset="0"/>
              </a:rPr>
              <a:t>analyst</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tasks</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correctly</a:t>
            </a:r>
            <a:endParaRPr lang="tr-TR" dirty="0" smtClean="0">
              <a:solidFill>
                <a:schemeClr val="bg1"/>
              </a:solidFill>
              <a:latin typeface="Bebas Neue" panose="020B0000000000000000" pitchFamily="34" charset="0"/>
            </a:endParaRPr>
          </a:p>
          <a:p>
            <a:pPr algn="l"/>
            <a:endParaRPr lang="tr-TR" dirty="0" smtClean="0">
              <a:solidFill>
                <a:schemeClr val="bg1"/>
              </a:solidFill>
              <a:latin typeface="Bebas Neue" panose="020B0000000000000000" pitchFamily="34" charset="0"/>
            </a:endParaRPr>
          </a:p>
          <a:p>
            <a:pPr marL="571500" indent="-571500" algn="l">
              <a:buFont typeface="Arial" panose="020B0604020202020204" pitchFamily="34" charset="0"/>
              <a:buChar char="•"/>
            </a:pPr>
            <a:endParaRPr lang="en-GB" dirty="0">
              <a:solidFill>
                <a:schemeClr val="bg1"/>
              </a:solidFill>
              <a:latin typeface="Bebas Neue" panose="020B0000000000000000" pitchFamily="34" charset="0"/>
            </a:endParaRPr>
          </a:p>
          <a:p>
            <a:pPr algn="l"/>
            <a:endParaRPr lang="tr-TR"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8054940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bwMode="auto">
          <a:xfrm>
            <a:off x="1464" y="12254"/>
            <a:ext cx="11704320" cy="1625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a:bodyPr>
          <a:lstStyle/>
          <a:p>
            <a:pPr algn="l"/>
            <a:r>
              <a:rPr lang="nl-NL" sz="9600" dirty="0">
                <a:solidFill>
                  <a:schemeClr val="bg1"/>
                </a:solidFill>
                <a:latin typeface="Bebas Neue" panose="020B0000000000000000" pitchFamily="34" charset="0"/>
              </a:rPr>
              <a:t>Sprint </a:t>
            </a:r>
            <a:r>
              <a:rPr lang="nl-NL" sz="9600" dirty="0" err="1">
                <a:solidFill>
                  <a:schemeClr val="bg1"/>
                </a:solidFill>
                <a:latin typeface="Bebas Neue" panose="020B0000000000000000" pitchFamily="34" charset="0"/>
              </a:rPr>
              <a:t>Backlog</a:t>
            </a:r>
            <a:endParaRPr lang="nl-NL" sz="9600" dirty="0">
              <a:solidFill>
                <a:schemeClr val="bg1"/>
              </a:solidFill>
              <a:latin typeface="Bebas Neue" panose="020B0000000000000000"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5" y="1780456"/>
            <a:ext cx="12601399" cy="434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67" y="7181056"/>
            <a:ext cx="9725025"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48623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720" y="1636440"/>
            <a:ext cx="11972840" cy="9571851"/>
          </a:xfrm>
          <a:prstGeom prst="rect">
            <a:avLst/>
          </a:prstGeom>
        </p:spPr>
        <p:txBody>
          <a:bodyPr wrap="square">
            <a:spAutoFit/>
          </a:bodyPr>
          <a:lstStyle/>
          <a:p>
            <a:r>
              <a:rPr lang="tr-TR" sz="8800" dirty="0" err="1" smtClean="0">
                <a:solidFill>
                  <a:schemeClr val="bg1"/>
                </a:solidFill>
                <a:latin typeface="Bebas Neue" panose="020B0000000000000000" pitchFamily="34" charset="0"/>
              </a:rPr>
              <a:t>In</a:t>
            </a:r>
            <a:r>
              <a:rPr lang="tr-TR" sz="8800" dirty="0" smtClean="0">
                <a:solidFill>
                  <a:schemeClr val="bg1"/>
                </a:solidFill>
                <a:latin typeface="Bebas Neue" panose="020B0000000000000000" pitchFamily="34" charset="0"/>
              </a:rPr>
              <a:t> </a:t>
            </a:r>
            <a:r>
              <a:rPr lang="tr-TR" sz="8800" dirty="0" err="1" smtClean="0">
                <a:solidFill>
                  <a:schemeClr val="bg1"/>
                </a:solidFill>
                <a:latin typeface="Bebas Neue" panose="020B0000000000000000" pitchFamily="34" charset="0"/>
              </a:rPr>
              <a:t>each</a:t>
            </a:r>
            <a:r>
              <a:rPr lang="tr-TR" sz="8800" dirty="0" smtClean="0">
                <a:solidFill>
                  <a:schemeClr val="bg1"/>
                </a:solidFill>
                <a:latin typeface="Bebas Neue" panose="020B0000000000000000" pitchFamily="34" charset="0"/>
              </a:rPr>
              <a:t> </a:t>
            </a:r>
            <a:r>
              <a:rPr lang="tr-TR" sz="8800" dirty="0" err="1" smtClean="0">
                <a:solidFill>
                  <a:schemeClr val="bg1"/>
                </a:solidFill>
                <a:latin typeface="Bebas Neue" panose="020B0000000000000000" pitchFamily="34" charset="0"/>
              </a:rPr>
              <a:t>sprınt</a:t>
            </a:r>
            <a:r>
              <a:rPr lang="tr-TR" sz="8800" dirty="0" smtClean="0">
                <a:solidFill>
                  <a:schemeClr val="bg1"/>
                </a:solidFill>
                <a:latin typeface="Bebas Neue" panose="020B0000000000000000" pitchFamily="34" charset="0"/>
              </a:rPr>
              <a:t> </a:t>
            </a:r>
            <a:r>
              <a:rPr lang="tr-TR" sz="8800" dirty="0" err="1" smtClean="0">
                <a:solidFill>
                  <a:schemeClr val="bg1"/>
                </a:solidFill>
                <a:latin typeface="Bebas Neue" panose="020B0000000000000000" pitchFamily="34" charset="0"/>
              </a:rPr>
              <a:t>try</a:t>
            </a:r>
            <a:r>
              <a:rPr lang="tr-TR" sz="8800" dirty="0" smtClean="0">
                <a:solidFill>
                  <a:schemeClr val="bg1"/>
                </a:solidFill>
                <a:latin typeface="Bebas Neue" panose="020B0000000000000000" pitchFamily="34" charset="0"/>
              </a:rPr>
              <a:t> to  :</a:t>
            </a:r>
          </a:p>
          <a:p>
            <a:endParaRPr lang="tr-TR" sz="8800" i="1" dirty="0" smtClean="0">
              <a:solidFill>
                <a:schemeClr val="bg1"/>
              </a:solidFill>
              <a:latin typeface="Bebas Neue" panose="020B0000000000000000" pitchFamily="34" charset="0"/>
            </a:endParaRPr>
          </a:p>
          <a:p>
            <a:r>
              <a:rPr lang="tr-TR" sz="8800" i="1" dirty="0" err="1" smtClean="0">
                <a:solidFill>
                  <a:schemeClr val="bg1"/>
                </a:solidFill>
                <a:latin typeface="Bebas Neue" panose="020B0000000000000000" pitchFamily="34" charset="0"/>
              </a:rPr>
              <a:t>ıncrease</a:t>
            </a:r>
            <a:r>
              <a:rPr lang="tr-TR" sz="8800" i="1" dirty="0" smtClean="0">
                <a:solidFill>
                  <a:schemeClr val="bg1"/>
                </a:solidFill>
                <a:latin typeface="Bebas Neue" panose="020B0000000000000000" pitchFamily="34" charset="0"/>
              </a:rPr>
              <a:t> </a:t>
            </a:r>
            <a:r>
              <a:rPr lang="tr-TR" sz="8800" i="1" dirty="0" err="1" smtClean="0">
                <a:solidFill>
                  <a:schemeClr val="bg1"/>
                </a:solidFill>
                <a:latin typeface="Bebas Neue" panose="020B0000000000000000" pitchFamily="34" charset="0"/>
              </a:rPr>
              <a:t>velocıty</a:t>
            </a:r>
            <a:endParaRPr lang="tr-TR" sz="8800" i="1" dirty="0" smtClean="0">
              <a:solidFill>
                <a:schemeClr val="bg1"/>
              </a:solidFill>
              <a:latin typeface="Bebas Neue" panose="020B0000000000000000" pitchFamily="34" charset="0"/>
            </a:endParaRPr>
          </a:p>
          <a:p>
            <a:endParaRPr lang="tr-TR" sz="8800" dirty="0">
              <a:solidFill>
                <a:schemeClr val="bg1"/>
              </a:solidFill>
              <a:latin typeface="Bebas Neue" panose="020B0000000000000000" pitchFamily="34" charset="0"/>
            </a:endParaRPr>
          </a:p>
          <a:p>
            <a:r>
              <a:rPr lang="tr-TR" sz="8800" i="1" dirty="0" err="1" smtClean="0">
                <a:solidFill>
                  <a:schemeClr val="bg1"/>
                </a:solidFill>
                <a:latin typeface="Bebas Neue" panose="020B0000000000000000" pitchFamily="34" charset="0"/>
              </a:rPr>
              <a:t>Decrease</a:t>
            </a:r>
            <a:r>
              <a:rPr lang="tr-TR" sz="8800" i="1" dirty="0" smtClean="0">
                <a:solidFill>
                  <a:schemeClr val="bg1"/>
                </a:solidFill>
                <a:latin typeface="Bebas Neue" panose="020B0000000000000000" pitchFamily="34" charset="0"/>
              </a:rPr>
              <a:t> </a:t>
            </a:r>
            <a:r>
              <a:rPr lang="tr-TR" sz="8800" i="1" dirty="0" err="1" smtClean="0">
                <a:solidFill>
                  <a:schemeClr val="bg1"/>
                </a:solidFill>
                <a:latin typeface="Bebas Neue" panose="020B0000000000000000" pitchFamily="34" charset="0"/>
              </a:rPr>
              <a:t>drag</a:t>
            </a:r>
            <a:r>
              <a:rPr lang="tr-TR" sz="8800" i="1" dirty="0" smtClean="0">
                <a:solidFill>
                  <a:schemeClr val="bg1"/>
                </a:solidFill>
                <a:latin typeface="Bebas Neue" panose="020B0000000000000000" pitchFamily="34" charset="0"/>
              </a:rPr>
              <a:t> </a:t>
            </a:r>
            <a:r>
              <a:rPr lang="tr-TR" sz="8800" i="1" dirty="0" err="1" smtClean="0">
                <a:solidFill>
                  <a:schemeClr val="bg1"/>
                </a:solidFill>
                <a:latin typeface="Bebas Neue" panose="020B0000000000000000" pitchFamily="34" charset="0"/>
              </a:rPr>
              <a:t>factor</a:t>
            </a:r>
            <a:endParaRPr lang="tr-TR" sz="8800" i="1" dirty="0" smtClean="0">
              <a:solidFill>
                <a:schemeClr val="bg1"/>
              </a:solidFill>
              <a:latin typeface="Bebas Neue" panose="020B0000000000000000" pitchFamily="34" charset="0"/>
            </a:endParaRPr>
          </a:p>
          <a:p>
            <a:pPr marL="571500" indent="-571500">
              <a:buFont typeface="Arial" panose="020B0604020202020204" pitchFamily="34" charset="0"/>
              <a:buChar char="•"/>
            </a:pPr>
            <a:endParaRPr lang="en-GB" sz="8800" dirty="0">
              <a:solidFill>
                <a:schemeClr val="bg1"/>
              </a:solidFill>
              <a:latin typeface="Bebas Neue" panose="020B0000000000000000" pitchFamily="34" charset="0"/>
            </a:endParaRPr>
          </a:p>
          <a:p>
            <a:endParaRPr lang="tr-TR" sz="88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5465931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8"/>
          <p:cNvSpPr/>
          <p:nvPr/>
        </p:nvSpPr>
        <p:spPr>
          <a:xfrm>
            <a:off x="309712" y="2356520"/>
            <a:ext cx="5832648" cy="583339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70000"/>
              </a:lnSpc>
              <a:defRPr sz="3400">
                <a:solidFill>
                  <a:srgbClr val="FFFFFF"/>
                </a:solidFill>
                <a:latin typeface="Bebas Neue"/>
                <a:ea typeface="Bebas Neue"/>
                <a:cs typeface="Bebas Neue"/>
                <a:sym typeface="Bebas Neue"/>
              </a:defRPr>
            </a:lvl1pPr>
          </a:lstStyle>
          <a:p>
            <a:r>
              <a:rPr lang="en-US" sz="3600" dirty="0" smtClean="0"/>
              <a:t>An </a:t>
            </a:r>
            <a:r>
              <a:rPr lang="en-US" sz="3600" dirty="0">
                <a:solidFill>
                  <a:srgbClr val="002060"/>
                </a:solidFill>
              </a:rPr>
              <a:t>iterative</a:t>
            </a:r>
            <a:r>
              <a:rPr lang="en-US" sz="3600" dirty="0"/>
              <a:t> and </a:t>
            </a:r>
            <a:r>
              <a:rPr lang="en-US" sz="3600" dirty="0">
                <a:solidFill>
                  <a:srgbClr val="002060"/>
                </a:solidFill>
              </a:rPr>
              <a:t>incremental</a:t>
            </a:r>
            <a:r>
              <a:rPr lang="en-US" sz="3600" dirty="0"/>
              <a:t> </a:t>
            </a:r>
            <a:r>
              <a:rPr lang="en-US" sz="3600" dirty="0" smtClean="0"/>
              <a:t>approach </a:t>
            </a:r>
            <a:r>
              <a:rPr lang="en-US" sz="3600" dirty="0"/>
              <a:t>to software development</a:t>
            </a:r>
          </a:p>
          <a:p>
            <a:endParaRPr lang="en-US" sz="3600" dirty="0" smtClean="0"/>
          </a:p>
          <a:p>
            <a:r>
              <a:rPr lang="en-US" sz="3600" dirty="0" smtClean="0"/>
              <a:t>performed </a:t>
            </a:r>
            <a:r>
              <a:rPr lang="en-US" sz="3600" dirty="0"/>
              <a:t>in a highly collaborative manner</a:t>
            </a:r>
          </a:p>
          <a:p>
            <a:r>
              <a:rPr lang="en-US" sz="3600" dirty="0"/>
              <a:t>by </a:t>
            </a:r>
            <a:r>
              <a:rPr lang="en-US" sz="3600" dirty="0">
                <a:solidFill>
                  <a:srgbClr val="002060"/>
                </a:solidFill>
              </a:rPr>
              <a:t>self-organizing</a:t>
            </a:r>
            <a:r>
              <a:rPr lang="en-US" sz="3600" dirty="0"/>
              <a:t> </a:t>
            </a:r>
            <a:r>
              <a:rPr lang="en-US" sz="3600" dirty="0">
                <a:solidFill>
                  <a:srgbClr val="002060"/>
                </a:solidFill>
              </a:rPr>
              <a:t>teams</a:t>
            </a:r>
            <a:r>
              <a:rPr lang="en-US" sz="3600" dirty="0"/>
              <a:t> </a:t>
            </a:r>
            <a:endParaRPr lang="en-US" sz="3600" dirty="0" smtClean="0"/>
          </a:p>
          <a:p>
            <a:endParaRPr lang="en-US" sz="3600" dirty="0" smtClean="0"/>
          </a:p>
          <a:p>
            <a:r>
              <a:rPr lang="en-US" sz="3600" dirty="0" smtClean="0"/>
              <a:t>with </a:t>
            </a:r>
            <a:r>
              <a:rPr lang="en-US" sz="3600" dirty="0"/>
              <a:t>"just enough" ceremony</a:t>
            </a:r>
          </a:p>
          <a:p>
            <a:r>
              <a:rPr lang="en-US" sz="3600" dirty="0"/>
              <a:t>that produces </a:t>
            </a:r>
            <a:r>
              <a:rPr lang="en-US" sz="3600" dirty="0">
                <a:solidFill>
                  <a:srgbClr val="002060"/>
                </a:solidFill>
              </a:rPr>
              <a:t>high quality </a:t>
            </a:r>
            <a:r>
              <a:rPr lang="en-US" sz="3600" dirty="0" smtClean="0"/>
              <a:t>software</a:t>
            </a:r>
            <a:endParaRPr lang="en-US" sz="3600" dirty="0"/>
          </a:p>
          <a:p>
            <a:r>
              <a:rPr lang="en-US" sz="3600" dirty="0"/>
              <a:t>in a cost effective and timely </a:t>
            </a:r>
            <a:r>
              <a:rPr lang="en-US" sz="3600" dirty="0" smtClean="0"/>
              <a:t>manner</a:t>
            </a:r>
          </a:p>
          <a:p>
            <a:endParaRPr lang="en-US" sz="3600" dirty="0"/>
          </a:p>
          <a:p>
            <a:r>
              <a:rPr lang="en-US" sz="3600" dirty="0"/>
              <a:t>which meets the </a:t>
            </a:r>
            <a:r>
              <a:rPr lang="en-US" sz="3600" dirty="0">
                <a:solidFill>
                  <a:srgbClr val="002060"/>
                </a:solidFill>
              </a:rPr>
              <a:t>changing needs </a:t>
            </a:r>
            <a:r>
              <a:rPr lang="en-US" sz="3600" dirty="0"/>
              <a:t>of its stakeholders</a:t>
            </a:r>
            <a:endParaRPr lang="en-US" sz="3600" dirty="0">
              <a:solidFill>
                <a:schemeClr val="bg1"/>
              </a:solidFill>
            </a:endParaRPr>
          </a:p>
          <a:p>
            <a:pPr lvl="0">
              <a:defRPr sz="1800">
                <a:solidFill>
                  <a:srgbClr val="000000"/>
                </a:solidFill>
              </a:defRPr>
            </a:pPr>
            <a:endParaRPr lang="en-US" sz="1400" dirty="0"/>
          </a:p>
          <a:p>
            <a:pPr lvl="0">
              <a:defRPr sz="1800">
                <a:solidFill>
                  <a:srgbClr val="000000"/>
                </a:solidFill>
              </a:defRPr>
            </a:pPr>
            <a:endParaRPr lang="tr-TR" sz="1400" dirty="0"/>
          </a:p>
        </p:txBody>
      </p:sp>
      <p:sp>
        <p:nvSpPr>
          <p:cNvPr id="6" name="Shape 373"/>
          <p:cNvSpPr/>
          <p:nvPr/>
        </p:nvSpPr>
        <p:spPr>
          <a:xfrm>
            <a:off x="142927" y="330931"/>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AGILE </a:t>
            </a:r>
            <a:r>
              <a:rPr lang="en-GB" sz="8000" dirty="0" err="1" smtClean="0">
                <a:solidFill>
                  <a:schemeClr val="bg1"/>
                </a:solidFill>
              </a:rPr>
              <a:t>soFTWARE</a:t>
            </a:r>
            <a:r>
              <a:rPr lang="en-GB" sz="8000" dirty="0" smtClean="0">
                <a:solidFill>
                  <a:schemeClr val="bg1"/>
                </a:solidFill>
              </a:rPr>
              <a:t> development </a:t>
            </a:r>
            <a:endParaRPr sz="10700" dirty="0">
              <a:solidFill>
                <a:schemeClr val="bg1"/>
              </a:solidFill>
            </a:endParaRPr>
          </a:p>
        </p:txBody>
      </p:sp>
      <p:pic>
        <p:nvPicPr>
          <p:cNvPr id="7" name="Picture 2" descr="agile development | infographic | compare with another very similar diagram in this board | 1 of 2 | link : post | ram2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815" y="1608405"/>
            <a:ext cx="5617233" cy="794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427461"/>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c2.staticflickr.com/8/7146/6435650887_85b1b78a99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004801" cy="9753600"/>
          </a:xfrm>
          <a:prstGeom prst="rect">
            <a:avLst/>
          </a:prstGeom>
          <a:noFill/>
          <a:extLst>
            <a:ext uri="{909E8E84-426E-40DD-AFC4-6F175D3DCCD1}">
              <a14:hiddenFill xmlns:a14="http://schemas.microsoft.com/office/drawing/2010/main">
                <a:solidFill>
                  <a:srgbClr val="FFFFFF"/>
                </a:solidFill>
              </a14:hiddenFill>
            </a:ext>
          </a:extLst>
        </p:spPr>
      </p:pic>
      <p:sp>
        <p:nvSpPr>
          <p:cNvPr id="118787" name="Rectangle 3"/>
          <p:cNvSpPr>
            <a:spLocks noGrp="1" noChangeArrowheads="1"/>
          </p:cNvSpPr>
          <p:nvPr>
            <p:ph type="body" sz="half" idx="1"/>
          </p:nvPr>
        </p:nvSpPr>
        <p:spPr bwMode="auto">
          <a:xfrm>
            <a:off x="0" y="5780"/>
            <a:ext cx="7285850" cy="81957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buFontTx/>
              <a:buNone/>
            </a:pPr>
            <a:r>
              <a:rPr lang="nl-NL" sz="6000" dirty="0">
                <a:solidFill>
                  <a:schemeClr val="bg1"/>
                </a:solidFill>
                <a:latin typeface="Bebas Neue" panose="020B0000000000000000" pitchFamily="34" charset="0"/>
              </a:rPr>
              <a:t>The </a:t>
            </a:r>
            <a:r>
              <a:rPr lang="nl-NL" sz="6000" dirty="0" err="1" smtClean="0">
                <a:solidFill>
                  <a:schemeClr val="bg1"/>
                </a:solidFill>
                <a:latin typeface="Bebas Neue" panose="020B0000000000000000" pitchFamily="34" charset="0"/>
              </a:rPr>
              <a:t>heart</a:t>
            </a:r>
            <a:r>
              <a:rPr lang="nl-NL" sz="6000" dirty="0" smtClean="0">
                <a:solidFill>
                  <a:schemeClr val="bg1"/>
                </a:solidFill>
                <a:latin typeface="Bebas Neue" panose="020B0000000000000000" pitchFamily="34" charset="0"/>
              </a:rPr>
              <a:t> beat </a:t>
            </a:r>
            <a:r>
              <a:rPr lang="nl-NL" sz="6000" dirty="0">
                <a:solidFill>
                  <a:schemeClr val="bg1"/>
                </a:solidFill>
                <a:latin typeface="Bebas Neue" panose="020B0000000000000000" pitchFamily="34" charset="0"/>
              </a:rPr>
              <a:t>of Scrum</a:t>
            </a:r>
            <a:endParaRPr lang="en-US" sz="6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466223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c2.staticflickr.com/8/7146/6435650887_85b1b78a99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3004801" cy="9753600"/>
          </a:xfrm>
          <a:prstGeom prst="rect">
            <a:avLst/>
          </a:prstGeom>
          <a:noFill/>
          <a:extLst>
            <a:ext uri="{909E8E84-426E-40DD-AFC4-6F175D3DCCD1}">
              <a14:hiddenFill xmlns:a14="http://schemas.microsoft.com/office/drawing/2010/main">
                <a:solidFill>
                  <a:srgbClr val="FFFFFF"/>
                </a:solidFill>
              </a14:hiddenFill>
            </a:ext>
          </a:extLst>
        </p:spPr>
      </p:pic>
      <p:sp>
        <p:nvSpPr>
          <p:cNvPr id="253959" name="Freeform 7"/>
          <p:cNvSpPr>
            <a:spLocks/>
          </p:cNvSpPr>
          <p:nvPr/>
        </p:nvSpPr>
        <p:spPr bwMode="auto">
          <a:xfrm>
            <a:off x="-38099" y="1"/>
            <a:ext cx="8556723" cy="9760374"/>
          </a:xfrm>
          <a:custGeom>
            <a:avLst/>
            <a:gdLst>
              <a:gd name="T0" fmla="*/ 0 w 4595"/>
              <a:gd name="T1" fmla="*/ 0 h 4323"/>
              <a:gd name="T2" fmla="*/ 4595 w 4595"/>
              <a:gd name="T3" fmla="*/ 0 h 4323"/>
              <a:gd name="T4" fmla="*/ 4051 w 4595"/>
              <a:gd name="T5" fmla="*/ 4323 h 4323"/>
              <a:gd name="T6" fmla="*/ 0 w 4595"/>
              <a:gd name="T7" fmla="*/ 4320 h 4323"/>
            </a:gdLst>
            <a:ahLst/>
            <a:cxnLst>
              <a:cxn ang="0">
                <a:pos x="T0" y="T1"/>
              </a:cxn>
              <a:cxn ang="0">
                <a:pos x="T2" y="T3"/>
              </a:cxn>
              <a:cxn ang="0">
                <a:pos x="T4" y="T5"/>
              </a:cxn>
              <a:cxn ang="0">
                <a:pos x="T6" y="T7"/>
              </a:cxn>
            </a:cxnLst>
            <a:rect l="0" t="0" r="r" b="b"/>
            <a:pathLst>
              <a:path w="4595" h="4323">
                <a:moveTo>
                  <a:pt x="0" y="0"/>
                </a:moveTo>
                <a:lnTo>
                  <a:pt x="4595" y="0"/>
                </a:lnTo>
                <a:lnTo>
                  <a:pt x="4051" y="4323"/>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a:solidFill>
                <a:schemeClr val="bg1"/>
              </a:solidFill>
              <a:latin typeface="Bebas Neue" panose="020B0000000000000000" pitchFamily="34" charset="0"/>
            </a:endParaRPr>
          </a:p>
        </p:txBody>
      </p:sp>
      <p:sp>
        <p:nvSpPr>
          <p:cNvPr id="253955" name="Rectangle 3"/>
          <p:cNvSpPr>
            <a:spLocks noGrp="1" noChangeArrowheads="1"/>
          </p:cNvSpPr>
          <p:nvPr>
            <p:ph type="title"/>
          </p:nvPr>
        </p:nvSpPr>
        <p:spPr bwMode="auto">
          <a:xfrm>
            <a:off x="9476" y="31304"/>
            <a:ext cx="7297799" cy="123049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a:solidFill>
                  <a:schemeClr val="bg1"/>
                </a:solidFill>
                <a:latin typeface="Bebas Neue" panose="020B0000000000000000" pitchFamily="34" charset="0"/>
              </a:rPr>
              <a:t>Daily </a:t>
            </a:r>
            <a:r>
              <a:rPr lang="nl-NL" sz="9600" dirty="0" smtClean="0">
                <a:solidFill>
                  <a:schemeClr val="bg1"/>
                </a:solidFill>
                <a:latin typeface="Bebas Neue" panose="020B0000000000000000" pitchFamily="34" charset="0"/>
              </a:rPr>
              <a:t>stand-ups</a:t>
            </a:r>
            <a:endParaRPr lang="nl-NL" sz="9600" dirty="0">
              <a:solidFill>
                <a:schemeClr val="bg1"/>
              </a:solidFill>
              <a:latin typeface="Bebas Neue" panose="020B0000000000000000" pitchFamily="34" charset="0"/>
            </a:endParaRPr>
          </a:p>
        </p:txBody>
      </p:sp>
      <p:sp>
        <p:nvSpPr>
          <p:cNvPr id="253957" name="Text Box 5"/>
          <p:cNvSpPr txBox="1">
            <a:spLocks noChangeArrowheads="1"/>
          </p:cNvSpPr>
          <p:nvPr/>
        </p:nvSpPr>
        <p:spPr bwMode="auto">
          <a:xfrm>
            <a:off x="11631288" y="9383325"/>
            <a:ext cx="1373512"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pPr algn="r"/>
            <a:r>
              <a:rPr lang="en-US" sz="1100" dirty="0">
                <a:solidFill>
                  <a:schemeClr val="bg1"/>
                </a:solidFill>
                <a:latin typeface="Bebas Neue" panose="020B0000000000000000" pitchFamily="34" charset="0"/>
              </a:rPr>
              <a:t>picture by </a:t>
            </a:r>
            <a:r>
              <a:rPr lang="en-US" sz="1100" dirty="0" err="1">
                <a:solidFill>
                  <a:schemeClr val="bg1"/>
                </a:solidFill>
                <a:latin typeface="Bebas Neue" panose="020B0000000000000000" pitchFamily="34" charset="0"/>
                <a:hlinkClick r:id="rId4"/>
              </a:rPr>
              <a:t>Hamed</a:t>
            </a:r>
            <a:r>
              <a:rPr lang="en-US" sz="1100" dirty="0">
                <a:solidFill>
                  <a:schemeClr val="bg1"/>
                </a:solidFill>
                <a:latin typeface="Bebas Neue" panose="020B0000000000000000" pitchFamily="34" charset="0"/>
                <a:hlinkClick r:id="rId4"/>
              </a:rPr>
              <a:t> Saber</a:t>
            </a:r>
            <a:endParaRPr lang="en-US" sz="1100" dirty="0">
              <a:solidFill>
                <a:schemeClr val="bg1"/>
              </a:solidFill>
              <a:latin typeface="Bebas Neue" panose="020B0000000000000000" pitchFamily="34" charset="0"/>
            </a:endParaRPr>
          </a:p>
        </p:txBody>
      </p:sp>
      <p:sp>
        <p:nvSpPr>
          <p:cNvPr id="253961" name="Rectangle 9"/>
          <p:cNvSpPr>
            <a:spLocks noGrp="1" noChangeArrowheads="1"/>
          </p:cNvSpPr>
          <p:nvPr>
            <p:ph type="body" idx="1"/>
          </p:nvPr>
        </p:nvSpPr>
        <p:spPr bwMode="auto">
          <a:xfrm>
            <a:off x="309712" y="3220616"/>
            <a:ext cx="11704320" cy="295543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lnSpcReduction="10000"/>
          </a:bodyPr>
          <a:lstStyle/>
          <a:p>
            <a:pPr>
              <a:buFontTx/>
              <a:buNone/>
            </a:pPr>
            <a:r>
              <a:rPr lang="nl-NL" sz="4000" dirty="0">
                <a:solidFill>
                  <a:schemeClr val="bg1"/>
                </a:solidFill>
                <a:latin typeface="Bebas Neue" panose="020B0000000000000000" pitchFamily="34" charset="0"/>
              </a:rPr>
              <a:t>Commitment </a:t>
            </a:r>
            <a:r>
              <a:rPr lang="nl-NL" sz="4000" dirty="0" err="1">
                <a:solidFill>
                  <a:schemeClr val="bg1"/>
                </a:solidFill>
                <a:latin typeface="Bebas Neue" panose="020B0000000000000000" pitchFamily="34" charset="0"/>
              </a:rPr>
              <a:t>and</a:t>
            </a:r>
            <a:r>
              <a:rPr lang="nl-NL" sz="4000" dirty="0">
                <a:solidFill>
                  <a:schemeClr val="bg1"/>
                </a:solidFill>
                <a:latin typeface="Bebas Neue" panose="020B0000000000000000" pitchFamily="34" charset="0"/>
              </a:rPr>
              <a:t> accountability</a:t>
            </a:r>
          </a:p>
          <a:p>
            <a:pPr>
              <a:buFontTx/>
              <a:buNone/>
            </a:pPr>
            <a:r>
              <a:rPr lang="nl-NL" sz="4000" dirty="0">
                <a:solidFill>
                  <a:schemeClr val="bg1"/>
                </a:solidFill>
                <a:latin typeface="Bebas Neue" panose="020B0000000000000000" pitchFamily="34" charset="0"/>
              </a:rPr>
              <a:t>Say </a:t>
            </a:r>
            <a:r>
              <a:rPr lang="nl-NL" sz="4000" dirty="0" err="1">
                <a:solidFill>
                  <a:schemeClr val="bg1"/>
                </a:solidFill>
                <a:latin typeface="Bebas Neue" panose="020B0000000000000000" pitchFamily="34" charset="0"/>
              </a:rPr>
              <a:t>what</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you</a:t>
            </a:r>
            <a:r>
              <a:rPr lang="nl-NL" sz="4000" dirty="0">
                <a:solidFill>
                  <a:schemeClr val="bg1"/>
                </a:solidFill>
                <a:latin typeface="Bebas Neue" panose="020B0000000000000000" pitchFamily="34" charset="0"/>
              </a:rPr>
              <a:t> do, do </a:t>
            </a:r>
            <a:r>
              <a:rPr lang="nl-NL" sz="4000" dirty="0" err="1">
                <a:solidFill>
                  <a:schemeClr val="bg1"/>
                </a:solidFill>
                <a:latin typeface="Bebas Neue" panose="020B0000000000000000" pitchFamily="34" charset="0"/>
              </a:rPr>
              <a:t>what</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you</a:t>
            </a:r>
            <a:r>
              <a:rPr lang="nl-NL" sz="4000" dirty="0">
                <a:solidFill>
                  <a:schemeClr val="bg1"/>
                </a:solidFill>
                <a:latin typeface="Bebas Neue" panose="020B0000000000000000" pitchFamily="34" charset="0"/>
              </a:rPr>
              <a:t> </a:t>
            </a:r>
            <a:r>
              <a:rPr lang="nl-NL" sz="4000" dirty="0" smtClean="0">
                <a:solidFill>
                  <a:schemeClr val="bg1"/>
                </a:solidFill>
                <a:latin typeface="Bebas Neue" panose="020B0000000000000000" pitchFamily="34" charset="0"/>
              </a:rPr>
              <a:t>say</a:t>
            </a:r>
            <a:endParaRPr lang="nl-NL" sz="4000" dirty="0">
              <a:solidFill>
                <a:schemeClr val="bg1"/>
              </a:solidFill>
              <a:latin typeface="Bebas Neue" panose="020B0000000000000000" pitchFamily="34" charset="0"/>
            </a:endParaRPr>
          </a:p>
          <a:p>
            <a:pPr>
              <a:buFontTx/>
              <a:buNone/>
            </a:pPr>
            <a:r>
              <a:rPr lang="nl-NL" sz="4000" dirty="0" err="1">
                <a:solidFill>
                  <a:schemeClr val="bg1"/>
                </a:solidFill>
                <a:latin typeface="Bebas Neue" panose="020B0000000000000000" pitchFamily="34" charset="0"/>
              </a:rPr>
              <a:t>Whole</a:t>
            </a:r>
            <a:r>
              <a:rPr lang="nl-NL" sz="4000" dirty="0">
                <a:solidFill>
                  <a:schemeClr val="bg1"/>
                </a:solidFill>
                <a:latin typeface="Bebas Neue" panose="020B0000000000000000" pitchFamily="34" charset="0"/>
              </a:rPr>
              <a:t> </a:t>
            </a:r>
            <a:r>
              <a:rPr lang="nl-NL" sz="4000" dirty="0" err="1">
                <a:solidFill>
                  <a:schemeClr val="bg1"/>
                </a:solidFill>
                <a:latin typeface="Bebas Neue" panose="020B0000000000000000" pitchFamily="34" charset="0"/>
              </a:rPr>
              <a:t>world</a:t>
            </a:r>
            <a:r>
              <a:rPr lang="nl-NL" sz="4000" dirty="0">
                <a:solidFill>
                  <a:schemeClr val="bg1"/>
                </a:solidFill>
                <a:latin typeface="Bebas Neue" panose="020B0000000000000000" pitchFamily="34" charset="0"/>
              </a:rPr>
              <a:t> is </a:t>
            </a:r>
            <a:r>
              <a:rPr lang="nl-NL" sz="4000" dirty="0" err="1">
                <a:solidFill>
                  <a:schemeClr val="bg1"/>
                </a:solidFill>
                <a:latin typeface="Bebas Neue" panose="020B0000000000000000" pitchFamily="34" charset="0"/>
              </a:rPr>
              <a:t>invited</a:t>
            </a:r>
            <a:endParaRPr lang="nl-NL"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4188746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bwMode="auto">
          <a:xfrm>
            <a:off x="0" y="0"/>
            <a:ext cx="11704320" cy="1210169"/>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fontScale="90000"/>
          </a:bodyPr>
          <a:lstStyle/>
          <a:p>
            <a:pPr algn="l"/>
            <a:r>
              <a:rPr lang="nl-NL" dirty="0" smtClean="0">
                <a:solidFill>
                  <a:schemeClr val="bg1"/>
                </a:solidFill>
                <a:latin typeface="Bebas Neue" panose="020B0000000000000000" pitchFamily="34" charset="0"/>
              </a:rPr>
              <a:t>Daily stand-ups</a:t>
            </a:r>
            <a:endParaRPr lang="en-US" dirty="0">
              <a:solidFill>
                <a:schemeClr val="bg1"/>
              </a:solidFill>
              <a:latin typeface="Bebas Neue" panose="020B0000000000000000" pitchFamily="34" charset="0"/>
            </a:endParaRPr>
          </a:p>
        </p:txBody>
      </p:sp>
      <p:sp>
        <p:nvSpPr>
          <p:cNvPr id="120835" name="Rectangle 3"/>
          <p:cNvSpPr>
            <a:spLocks noGrp="1" noChangeArrowheads="1"/>
          </p:cNvSpPr>
          <p:nvPr>
            <p:ph type="body" sz="half" idx="1"/>
          </p:nvPr>
        </p:nvSpPr>
        <p:spPr bwMode="auto">
          <a:xfrm>
            <a:off x="165696" y="1204392"/>
            <a:ext cx="6092628" cy="540831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ctr">
              <a:spcBef>
                <a:spcPts val="600"/>
              </a:spcBef>
              <a:buNone/>
            </a:pPr>
            <a:endParaRPr lang="nl-NL" sz="4400" dirty="0">
              <a:solidFill>
                <a:schemeClr val="bg1"/>
              </a:solidFill>
              <a:latin typeface="Bebas Neue" panose="020B0000000000000000" pitchFamily="34" charset="0"/>
            </a:endParaRPr>
          </a:p>
          <a:p>
            <a:pPr>
              <a:spcBef>
                <a:spcPts val="600"/>
              </a:spcBef>
            </a:pPr>
            <a:r>
              <a:rPr lang="nl-NL" sz="4400" dirty="0" err="1" smtClean="0">
                <a:solidFill>
                  <a:schemeClr val="bg1"/>
                </a:solidFill>
                <a:latin typeface="Bebas Neue" panose="020B0000000000000000" pitchFamily="34" charset="0"/>
              </a:rPr>
              <a:t>Only</a:t>
            </a:r>
            <a:r>
              <a:rPr lang="nl-NL" sz="4400" dirty="0" smtClean="0">
                <a:solidFill>
                  <a:schemeClr val="bg1"/>
                </a:solidFill>
                <a:latin typeface="Bebas Neue" panose="020B0000000000000000" pitchFamily="34" charset="0"/>
              </a:rPr>
              <a:t> </a:t>
            </a:r>
            <a:r>
              <a:rPr lang="nl-NL" sz="4400" dirty="0">
                <a:solidFill>
                  <a:schemeClr val="bg1"/>
                </a:solidFill>
                <a:latin typeface="Bebas Neue" panose="020B0000000000000000" pitchFamily="34" charset="0"/>
              </a:rPr>
              <a:t>the team </a:t>
            </a:r>
            <a:r>
              <a:rPr lang="nl-NL" sz="4400" dirty="0" err="1" smtClean="0">
                <a:solidFill>
                  <a:schemeClr val="bg1"/>
                </a:solidFill>
                <a:latin typeface="Bebas Neue" panose="020B0000000000000000" pitchFamily="34" charset="0"/>
              </a:rPr>
              <a:t>talks</a:t>
            </a:r>
            <a:endParaRPr lang="nl-NL" sz="4400" dirty="0">
              <a:solidFill>
                <a:schemeClr val="bg1"/>
              </a:solidFill>
              <a:latin typeface="Bebas Neue" panose="020B0000000000000000" pitchFamily="34" charset="0"/>
            </a:endParaRPr>
          </a:p>
          <a:p>
            <a:pPr>
              <a:spcBef>
                <a:spcPts val="600"/>
              </a:spcBef>
            </a:pPr>
            <a:r>
              <a:rPr lang="nl-NL" sz="4400" dirty="0">
                <a:solidFill>
                  <a:schemeClr val="bg1"/>
                </a:solidFill>
                <a:latin typeface="Bebas Neue" panose="020B0000000000000000" pitchFamily="34" charset="0"/>
              </a:rPr>
              <a:t>No </a:t>
            </a:r>
            <a:r>
              <a:rPr lang="nl-NL" sz="4400" dirty="0" err="1">
                <a:solidFill>
                  <a:schemeClr val="bg1"/>
                </a:solidFill>
                <a:latin typeface="Bebas Neue" panose="020B0000000000000000" pitchFamily="34" charset="0"/>
              </a:rPr>
              <a:t>problem</a:t>
            </a:r>
            <a:r>
              <a:rPr lang="nl-NL" sz="4400" dirty="0">
                <a:solidFill>
                  <a:schemeClr val="bg1"/>
                </a:solidFill>
                <a:latin typeface="Bebas Neue" panose="020B0000000000000000" pitchFamily="34" charset="0"/>
              </a:rPr>
              <a:t> </a:t>
            </a:r>
            <a:r>
              <a:rPr lang="nl-NL" sz="4400" dirty="0" err="1">
                <a:solidFill>
                  <a:schemeClr val="bg1"/>
                </a:solidFill>
                <a:latin typeface="Bebas Neue" panose="020B0000000000000000" pitchFamily="34" charset="0"/>
              </a:rPr>
              <a:t>solving</a:t>
            </a:r>
            <a:endParaRPr lang="nl-NL" sz="4400" dirty="0">
              <a:solidFill>
                <a:schemeClr val="bg1"/>
              </a:solidFill>
              <a:latin typeface="Bebas Neue" panose="020B0000000000000000" pitchFamily="34" charset="0"/>
            </a:endParaRPr>
          </a:p>
          <a:p>
            <a:pPr>
              <a:spcBef>
                <a:spcPts val="600"/>
              </a:spcBef>
            </a:pPr>
            <a:r>
              <a:rPr lang="nl-NL" sz="4400" dirty="0">
                <a:solidFill>
                  <a:schemeClr val="bg1"/>
                </a:solidFill>
                <a:latin typeface="Bebas Neue" panose="020B0000000000000000" pitchFamily="34" charset="0"/>
              </a:rPr>
              <a:t>Max 15 minutes</a:t>
            </a:r>
          </a:p>
          <a:p>
            <a:pPr>
              <a:spcBef>
                <a:spcPts val="600"/>
              </a:spcBef>
            </a:pPr>
            <a:r>
              <a:rPr lang="nl-NL" sz="4400" dirty="0">
                <a:solidFill>
                  <a:schemeClr val="bg1"/>
                </a:solidFill>
                <a:latin typeface="Bebas Neue" panose="020B0000000000000000" pitchFamily="34" charset="0"/>
              </a:rPr>
              <a:t>Standing up</a:t>
            </a:r>
          </a:p>
        </p:txBody>
      </p:sp>
      <p:pic>
        <p:nvPicPr>
          <p:cNvPr id="120836" name="Picture 4" descr="standup"/>
          <p:cNvPicPr>
            <a:picLocks noGrp="1" noChangeAspect="1" noChangeArrowheads="1"/>
          </p:cNvPicPr>
          <p:nvPr>
            <p:ph sz="half" idx="2"/>
          </p:nvPr>
        </p:nvPicPr>
        <p:blipFill>
          <a:blip r:embed="rId3" cstate="screen">
            <a:extLst>
              <a:ext uri="{28A0092B-C50C-407E-A947-70E740481C1C}">
                <a14:useLocalDpi xmlns:a14="http://schemas.microsoft.com/office/drawing/2010/main" val="0"/>
              </a:ext>
            </a:extLst>
          </a:blip>
          <a:srcRect/>
          <a:stretch>
            <a:fillRect/>
          </a:stretch>
        </p:blipFill>
        <p:spPr bwMode="auto">
          <a:xfrm>
            <a:off x="2984064" y="6028928"/>
            <a:ext cx="4634084" cy="3393501"/>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50272" y="1852464"/>
            <a:ext cx="6502400" cy="1908215"/>
          </a:xfrm>
          <a:prstGeom prst="rect">
            <a:avLst/>
          </a:prstGeom>
        </p:spPr>
      </p:sp>
      <p:sp>
        <p:nvSpPr>
          <p:cNvPr id="12" name="Rectangle 11"/>
          <p:cNvSpPr/>
          <p:nvPr/>
        </p:nvSpPr>
        <p:spPr>
          <a:xfrm>
            <a:off x="5350272" y="1852464"/>
            <a:ext cx="6502400" cy="1908215"/>
          </a:xfrm>
          <a:prstGeom prst="rect">
            <a:avLst/>
          </a:prstGeom>
        </p:spPr>
        <p:txBody>
          <a:bodyPr/>
          <a:lstStyle/>
          <a:p>
            <a:pPr lvl="0">
              <a:buChar char="•"/>
            </a:pPr>
            <a:endParaRPr lang="tr-TR" dirty="0"/>
          </a:p>
        </p:txBody>
      </p:sp>
      <p:graphicFrame>
        <p:nvGraphicFramePr>
          <p:cNvPr id="13" name="Diagram 12"/>
          <p:cNvGraphicFramePr/>
          <p:nvPr>
            <p:extLst>
              <p:ext uri="{D42A27DB-BD31-4B8C-83A1-F6EECF244321}">
                <p14:modId xmlns:p14="http://schemas.microsoft.com/office/powerpoint/2010/main" val="1530999719"/>
              </p:ext>
            </p:extLst>
          </p:nvPr>
        </p:nvGraphicFramePr>
        <p:xfrm>
          <a:off x="6214368" y="412304"/>
          <a:ext cx="5904656" cy="72104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7946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A generic scrum task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52" y="1821075"/>
            <a:ext cx="11809312" cy="6765441"/>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7"/>
          <p:cNvSpPr>
            <a:spLocks/>
          </p:cNvSpPr>
          <p:nvPr/>
        </p:nvSpPr>
        <p:spPr bwMode="auto">
          <a:xfrm flipH="1">
            <a:off x="3122507" y="1"/>
            <a:ext cx="9882293" cy="9760374"/>
          </a:xfrm>
          <a:custGeom>
            <a:avLst/>
            <a:gdLst>
              <a:gd name="T0" fmla="*/ 0 w 4595"/>
              <a:gd name="T1" fmla="*/ 0 h 4323"/>
              <a:gd name="T2" fmla="*/ 6948487 w 4595"/>
              <a:gd name="T3" fmla="*/ 0 h 4323"/>
              <a:gd name="T4" fmla="*/ 6125859 w 4595"/>
              <a:gd name="T5" fmla="*/ 6862763 h 4323"/>
              <a:gd name="T6" fmla="*/ 0 w 4595"/>
              <a:gd name="T7" fmla="*/ 6858000 h 4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95" h="4323">
                <a:moveTo>
                  <a:pt x="0" y="0"/>
                </a:moveTo>
                <a:lnTo>
                  <a:pt x="4595" y="0"/>
                </a:lnTo>
                <a:lnTo>
                  <a:pt x="4051" y="4323"/>
                </a:lnTo>
                <a:lnTo>
                  <a:pt x="0" y="4320"/>
                </a:lnTo>
              </a:path>
            </a:pathLst>
          </a:custGeom>
          <a:solidFill>
            <a:srgbClr val="002060">
              <a:alpha val="85000"/>
            </a:srgbClr>
          </a:solidFill>
          <a:ln w="9525">
            <a:solidFill>
              <a:srgbClr val="002060"/>
            </a:solidFill>
            <a:round/>
            <a:headEnd type="none" w="med" len="med"/>
            <a:tailEnd type="none" w="med" len="med"/>
          </a:ln>
          <a:effectLst/>
        </p:spPr>
        <p:txBody>
          <a:bodyPr lIns="130046" tIns="65023" rIns="130046" bIns="65023"/>
          <a:lstStyle/>
          <a:p>
            <a:endParaRPr lang="tr-TR">
              <a:solidFill>
                <a:schemeClr val="bg1"/>
              </a:solidFill>
              <a:latin typeface="Bebas Neue" panose="020B0000000000000000" pitchFamily="34" charset="0"/>
            </a:endParaRPr>
          </a:p>
        </p:txBody>
      </p:sp>
      <p:sp>
        <p:nvSpPr>
          <p:cNvPr id="8" name="Rectangle 6"/>
          <p:cNvSpPr txBox="1">
            <a:spLocks noChangeArrowheads="1"/>
          </p:cNvSpPr>
          <p:nvPr/>
        </p:nvSpPr>
        <p:spPr bwMode="auto">
          <a:xfrm>
            <a:off x="4558184" y="1636440"/>
            <a:ext cx="8701756" cy="6768752"/>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2000"/>
              </a:spcBef>
            </a:pPr>
            <a:r>
              <a:rPr lang="tr-TR" dirty="0" err="1">
                <a:solidFill>
                  <a:schemeClr val="bg1"/>
                </a:solidFill>
                <a:latin typeface="Bebas Neue" panose="020B0000000000000000" pitchFamily="34" charset="0"/>
              </a:rPr>
              <a:t>Visibility</a:t>
            </a:r>
            <a:r>
              <a:rPr lang="en-GB" dirty="0">
                <a:solidFill>
                  <a:schemeClr val="bg1"/>
                </a:solidFill>
                <a:latin typeface="Bebas Neue" panose="020B0000000000000000" pitchFamily="34" charset="0"/>
              </a:rPr>
              <a:t> </a:t>
            </a:r>
          </a:p>
          <a:p>
            <a:pPr algn="l">
              <a:spcBef>
                <a:spcPts val="2000"/>
              </a:spcBef>
            </a:pPr>
            <a:r>
              <a:rPr lang="en-US" dirty="0" smtClean="0">
                <a:solidFill>
                  <a:schemeClr val="bg1"/>
                </a:solidFill>
                <a:latin typeface="Bebas Neue" panose="020B0000000000000000" pitchFamily="34" charset="0"/>
              </a:rPr>
              <a:t>A </a:t>
            </a:r>
            <a:r>
              <a:rPr lang="en-US" dirty="0">
                <a:solidFill>
                  <a:schemeClr val="bg1"/>
                </a:solidFill>
                <a:latin typeface="Bebas Neue" panose="020B0000000000000000" pitchFamily="34" charset="0"/>
              </a:rPr>
              <a:t>general overview of the current iteration.</a:t>
            </a:r>
          </a:p>
          <a:p>
            <a:pPr algn="l">
              <a:spcBef>
                <a:spcPts val="2000"/>
              </a:spcBef>
            </a:pPr>
            <a:r>
              <a:rPr lang="en-US" dirty="0">
                <a:solidFill>
                  <a:schemeClr val="bg1"/>
                </a:solidFill>
                <a:latin typeface="Bebas Neue" panose="020B0000000000000000" pitchFamily="34" charset="0"/>
              </a:rPr>
              <a:t>focal point for the daily meeting</a:t>
            </a:r>
          </a:p>
          <a:p>
            <a:pPr algn="l">
              <a:spcBef>
                <a:spcPts val="2000"/>
              </a:spcBef>
            </a:pPr>
            <a:r>
              <a:rPr lang="tr-TR" dirty="0">
                <a:solidFill>
                  <a:schemeClr val="bg1"/>
                </a:solidFill>
                <a:latin typeface="Bebas Neue" panose="020B0000000000000000" pitchFamily="34" charset="0"/>
              </a:rPr>
              <a:t>Support </a:t>
            </a:r>
            <a:r>
              <a:rPr lang="tr-TR" dirty="0" err="1">
                <a:solidFill>
                  <a:schemeClr val="bg1"/>
                </a:solidFill>
                <a:latin typeface="Bebas Neue" panose="020B0000000000000000" pitchFamily="34" charset="0"/>
              </a:rPr>
              <a:t>full</a:t>
            </a:r>
            <a:r>
              <a:rPr lang="tr-TR" dirty="0">
                <a:solidFill>
                  <a:schemeClr val="bg1"/>
                </a:solidFill>
                <a:latin typeface="Bebas Neue" panose="020B0000000000000000" pitchFamily="34" charset="0"/>
              </a:rPr>
              <a:t> </a:t>
            </a:r>
            <a:r>
              <a:rPr lang="tr-TR" dirty="0" err="1">
                <a:solidFill>
                  <a:schemeClr val="bg1"/>
                </a:solidFill>
                <a:latin typeface="Bebas Neue" panose="020B0000000000000000" pitchFamily="34" charset="0"/>
              </a:rPr>
              <a:t>team</a:t>
            </a:r>
            <a:r>
              <a:rPr lang="tr-TR" dirty="0">
                <a:solidFill>
                  <a:schemeClr val="bg1"/>
                </a:solidFill>
                <a:latin typeface="Bebas Neue" panose="020B0000000000000000" pitchFamily="34" charset="0"/>
              </a:rPr>
              <a:t> </a:t>
            </a:r>
            <a:r>
              <a:rPr lang="tr-TR" dirty="0" err="1">
                <a:solidFill>
                  <a:schemeClr val="bg1"/>
                </a:solidFill>
                <a:latin typeface="Bebas Neue" panose="020B0000000000000000" pitchFamily="34" charset="0"/>
              </a:rPr>
              <a:t>commitment</a:t>
            </a:r>
            <a:endParaRPr lang="en-GB" dirty="0">
              <a:solidFill>
                <a:schemeClr val="bg1"/>
              </a:solidFill>
              <a:latin typeface="Bebas Neue" panose="020B0000000000000000" pitchFamily="34" charset="0"/>
            </a:endParaRPr>
          </a:p>
          <a:p>
            <a:pPr algn="l">
              <a:spcBef>
                <a:spcPts val="2000"/>
              </a:spcBef>
            </a:pPr>
            <a:r>
              <a:rPr lang="en-US" dirty="0">
                <a:solidFill>
                  <a:schemeClr val="bg1"/>
                </a:solidFill>
                <a:latin typeface="Bebas Neue" panose="020B0000000000000000" pitchFamily="34" charset="0"/>
              </a:rPr>
              <a:t>Promotes team interaction and discussion</a:t>
            </a:r>
          </a:p>
          <a:p>
            <a:pPr algn="l">
              <a:spcBef>
                <a:spcPts val="2000"/>
              </a:spcBef>
            </a:pPr>
            <a:r>
              <a:rPr lang="en-US" dirty="0">
                <a:solidFill>
                  <a:schemeClr val="bg1"/>
                </a:solidFill>
                <a:latin typeface="Bebas Neue" panose="020B0000000000000000" pitchFamily="34" charset="0"/>
                <a:sym typeface="Avenir Book"/>
              </a:rPr>
              <a:t>Good for new teams to visualize Scrum</a:t>
            </a:r>
          </a:p>
          <a:p>
            <a:pPr algn="l" fontAlgn="base">
              <a:spcBef>
                <a:spcPts val="2000"/>
              </a:spcBef>
            </a:pPr>
            <a:r>
              <a:rPr lang="en-US" dirty="0">
                <a:solidFill>
                  <a:schemeClr val="bg1"/>
                </a:solidFill>
                <a:latin typeface="Bebas Neue" panose="020B0000000000000000" pitchFamily="34" charset="0"/>
              </a:rPr>
              <a:t>Indications of bottlenecks or impediments</a:t>
            </a:r>
            <a:r>
              <a:rPr lang="en-US" dirty="0" smtClean="0">
                <a:solidFill>
                  <a:schemeClr val="bg1"/>
                </a:solidFill>
                <a:latin typeface="Bebas Neue" panose="020B0000000000000000" pitchFamily="34" charset="0"/>
              </a:rPr>
              <a:t>.</a:t>
            </a:r>
            <a:endParaRPr lang="en-US" dirty="0">
              <a:solidFill>
                <a:schemeClr val="bg1"/>
              </a:solidFill>
              <a:latin typeface="Bebas Neue" panose="020B0000000000000000" pitchFamily="34" charset="0"/>
            </a:endParaRPr>
          </a:p>
        </p:txBody>
      </p:sp>
      <p:sp>
        <p:nvSpPr>
          <p:cNvPr id="9" name="Rectangle 2"/>
          <p:cNvSpPr>
            <a:spLocks noGrp="1" noChangeArrowheads="1"/>
          </p:cNvSpPr>
          <p:nvPr>
            <p:ph type="title"/>
          </p:nvPr>
        </p:nvSpPr>
        <p:spPr bwMode="auto">
          <a:xfrm>
            <a:off x="-194344" y="1"/>
            <a:ext cx="13004800" cy="1088249"/>
          </a:xfrm>
          <a:noFill/>
          <a:ln/>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r"/>
            <a:r>
              <a:rPr lang="nl-NL" sz="9600" dirty="0" err="1">
                <a:solidFill>
                  <a:schemeClr val="bg1"/>
                </a:solidFill>
                <a:latin typeface="Bebas Neue" panose="020B0000000000000000" pitchFamily="34" charset="0"/>
              </a:rPr>
              <a:t>Task</a:t>
            </a:r>
            <a:r>
              <a:rPr lang="nl-NL" sz="9600" dirty="0">
                <a:solidFill>
                  <a:schemeClr val="bg1"/>
                </a:solidFill>
                <a:latin typeface="Bebas Neue" panose="020B0000000000000000" pitchFamily="34" charset="0"/>
              </a:rPr>
              <a:t> Board</a:t>
            </a:r>
          </a:p>
        </p:txBody>
      </p:sp>
    </p:spTree>
    <p:extLst>
      <p:ext uri="{BB962C8B-B14F-4D97-AF65-F5344CB8AC3E}">
        <p14:creationId xmlns:p14="http://schemas.microsoft.com/office/powerpoint/2010/main" val="2394125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7664" y="0"/>
            <a:ext cx="13004800" cy="1088249"/>
          </a:xfrm>
          <a:noFill/>
          <a:ln/>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r>
              <a:rPr lang="nl-NL" sz="9600" dirty="0" err="1">
                <a:solidFill>
                  <a:schemeClr val="bg1"/>
                </a:solidFill>
                <a:latin typeface="Bebas Neue" panose="020B0000000000000000" pitchFamily="34" charset="0"/>
              </a:rPr>
              <a:t>Task</a:t>
            </a:r>
            <a:r>
              <a:rPr lang="nl-NL" sz="9600" dirty="0">
                <a:solidFill>
                  <a:schemeClr val="bg1"/>
                </a:solidFill>
                <a:latin typeface="Bebas Neue" panose="020B0000000000000000" pitchFamily="34" charset="0"/>
              </a:rPr>
              <a:t> Board</a:t>
            </a:r>
          </a:p>
        </p:txBody>
      </p:sp>
      <p:sp>
        <p:nvSpPr>
          <p:cNvPr id="101385" name="Text Box 9"/>
          <p:cNvSpPr txBox="1">
            <a:spLocks noChangeArrowheads="1"/>
          </p:cNvSpPr>
          <p:nvPr/>
        </p:nvSpPr>
        <p:spPr bwMode="auto">
          <a:xfrm>
            <a:off x="10574908" y="9383325"/>
            <a:ext cx="2429892"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p>
            <a:pPr algn="r"/>
            <a:r>
              <a:rPr lang="en-US" sz="1100"/>
              <a:t>picture by </a:t>
            </a:r>
            <a:r>
              <a:rPr lang="en-US" sz="1100">
                <a:hlinkClick r:id="rId3"/>
              </a:rPr>
              <a:t>Mountain Goat Software</a:t>
            </a:r>
            <a:endParaRPr lang="en-US" sz="1100"/>
          </a:p>
        </p:txBody>
      </p:sp>
      <p:sp>
        <p:nvSpPr>
          <p:cNvPr id="2" name="AutoShape 2" descr="blob:https://web.whatsapp.com/de9f1ff6-9002-4484-a7cc-e93e4af2200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lob:https://web.whatsapp.com/de9f1ff6-9002-4484-a7cc-e93e4af2200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blob:https://web.whatsapp.com/de9f1ff6-9002-4484-a7cc-e93e4af2200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9" name="Picture 7" descr="C:\Users\trcankap\Desktop\de9f1ff6-9002-4484-a7cc-e93e4af220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12" y="1835224"/>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28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64" y="0"/>
            <a:ext cx="13004800" cy="1088249"/>
          </a:xfrm>
          <a:prstGeom prst="rect">
            <a:avLst/>
          </a:prstGeom>
          <a:noFill/>
          <a:ln/>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rgbClr val="002060"/>
                </a:solidFill>
                <a:latin typeface="Bebas Neue" panose="020B0000000000000000" pitchFamily="34" charset="0"/>
              </a:rPr>
              <a:t>Burndown</a:t>
            </a:r>
            <a:r>
              <a:rPr lang="nl-NL" sz="9600" dirty="0" smtClean="0">
                <a:solidFill>
                  <a:srgbClr val="002060"/>
                </a:solidFill>
                <a:latin typeface="Bebas Neue" panose="020B0000000000000000" pitchFamily="34" charset="0"/>
              </a:rPr>
              <a:t> </a:t>
            </a:r>
            <a:r>
              <a:rPr lang="nl-NL" sz="9600" dirty="0" err="1" smtClean="0">
                <a:solidFill>
                  <a:srgbClr val="002060"/>
                </a:solidFill>
                <a:latin typeface="Bebas Neue" panose="020B0000000000000000" pitchFamily="34" charset="0"/>
              </a:rPr>
              <a:t>chart</a:t>
            </a:r>
            <a:endParaRPr lang="nl-NL" sz="9600" dirty="0">
              <a:solidFill>
                <a:srgbClr val="002060"/>
              </a:solidFill>
              <a:latin typeface="Bebas Neue" panose="020B0000000000000000"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076450"/>
            <a:ext cx="12997136"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3297328"/>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9" y="3148608"/>
            <a:ext cx="12941067" cy="560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reeform 6"/>
          <p:cNvSpPr>
            <a:spLocks/>
          </p:cNvSpPr>
          <p:nvPr/>
        </p:nvSpPr>
        <p:spPr bwMode="auto">
          <a:xfrm>
            <a:off x="0" y="0"/>
            <a:ext cx="12479064" cy="9753600"/>
          </a:xfrm>
          <a:custGeom>
            <a:avLst/>
            <a:gdLst>
              <a:gd name="T0" fmla="*/ 0 w 4208"/>
              <a:gd name="T1" fmla="*/ 0 h 4320"/>
              <a:gd name="T2" fmla="*/ 4208 w 4208"/>
              <a:gd name="T3" fmla="*/ 0 h 4320"/>
              <a:gd name="T4" fmla="*/ 2028 w 4208"/>
              <a:gd name="T5" fmla="*/ 4320 h 4320"/>
              <a:gd name="T6" fmla="*/ 0 w 4208"/>
              <a:gd name="T7" fmla="*/ 4320 h 4320"/>
            </a:gdLst>
            <a:ahLst/>
            <a:cxnLst>
              <a:cxn ang="0">
                <a:pos x="T0" y="T1"/>
              </a:cxn>
              <a:cxn ang="0">
                <a:pos x="T2" y="T3"/>
              </a:cxn>
              <a:cxn ang="0">
                <a:pos x="T4" y="T5"/>
              </a:cxn>
              <a:cxn ang="0">
                <a:pos x="T6" y="T7"/>
              </a:cxn>
            </a:cxnLst>
            <a:rect l="0" t="0" r="r" b="b"/>
            <a:pathLst>
              <a:path w="4208" h="4320">
                <a:moveTo>
                  <a:pt x="0" y="0"/>
                </a:moveTo>
                <a:lnTo>
                  <a:pt x="4208" y="0"/>
                </a:lnTo>
                <a:lnTo>
                  <a:pt x="2028" y="4320"/>
                </a:lnTo>
                <a:lnTo>
                  <a:pt x="0" y="4320"/>
                </a:lnTo>
              </a:path>
            </a:pathLst>
          </a:custGeom>
          <a:solidFill>
            <a:srgbClr val="002060">
              <a:alpha val="85000"/>
            </a:srgbClr>
          </a:solidFill>
          <a:ln w="9525">
            <a:solidFill>
              <a:srgbClr val="002060"/>
            </a:solidFill>
            <a:round/>
            <a:headEnd type="none" w="med" len="med"/>
            <a:tailEnd type="none" w="med" len="med"/>
          </a:ln>
          <a:effectLst/>
          <a:extLst/>
        </p:spPr>
        <p:txBody>
          <a:bodyPr lIns="130046" tIns="65023" rIns="130046" bIns="65023"/>
          <a:lstStyle/>
          <a:p>
            <a:endParaRPr lang="tr-TR"/>
          </a:p>
        </p:txBody>
      </p:sp>
      <p:sp>
        <p:nvSpPr>
          <p:cNvPr id="3" name="Rectangle 2"/>
          <p:cNvSpPr txBox="1">
            <a:spLocks noChangeArrowheads="1"/>
          </p:cNvSpPr>
          <p:nvPr/>
        </p:nvSpPr>
        <p:spPr bwMode="auto">
          <a:xfrm>
            <a:off x="-7664" y="0"/>
            <a:ext cx="13004800" cy="1088249"/>
          </a:xfrm>
          <a:prstGeom prst="rect">
            <a:avLst/>
          </a:prstGeom>
          <a:noFill/>
          <a:ln/>
          <a:extLst>
            <a:ext uri="{909E8E84-426E-40DD-AFC4-6F175D3DCCD1}">
              <a14:hiddenFill xmlns:a14="http://schemas.microsoft.com/office/drawing/2010/main">
                <a:solidFill>
                  <a:schemeClr val="tx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Burndown</a:t>
            </a:r>
            <a:r>
              <a:rPr lang="nl-NL" sz="9600" dirty="0" smtClean="0">
                <a:solidFill>
                  <a:schemeClr val="bg1"/>
                </a:solidFill>
                <a:latin typeface="Bebas Neue" panose="020B0000000000000000" pitchFamily="34" charset="0"/>
              </a:rPr>
              <a:t> </a:t>
            </a:r>
            <a:r>
              <a:rPr lang="nl-NL" sz="9600" dirty="0" err="1" smtClean="0">
                <a:solidFill>
                  <a:schemeClr val="bg1"/>
                </a:solidFill>
                <a:latin typeface="Bebas Neue" panose="020B0000000000000000" pitchFamily="34" charset="0"/>
              </a:rPr>
              <a:t>chart</a:t>
            </a:r>
            <a:endParaRPr lang="nl-NL" sz="9600" dirty="0">
              <a:solidFill>
                <a:schemeClr val="bg1"/>
              </a:solidFill>
              <a:latin typeface="Bebas Neue" panose="020B0000000000000000" pitchFamily="34" charset="0"/>
            </a:endParaRPr>
          </a:p>
        </p:txBody>
      </p:sp>
      <p:sp>
        <p:nvSpPr>
          <p:cNvPr id="5" name="Rectangle 9"/>
          <p:cNvSpPr txBox="1">
            <a:spLocks noChangeArrowheads="1"/>
          </p:cNvSpPr>
          <p:nvPr/>
        </p:nvSpPr>
        <p:spPr bwMode="auto">
          <a:xfrm>
            <a:off x="83114" y="2140496"/>
            <a:ext cx="9515630" cy="684076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buFontTx/>
              <a:buNone/>
            </a:pPr>
            <a:r>
              <a:rPr lang="en-US" dirty="0" smtClean="0">
                <a:solidFill>
                  <a:schemeClr val="bg1"/>
                </a:solidFill>
                <a:latin typeface="Bebas Neue" panose="020B0000000000000000" pitchFamily="34" charset="0"/>
              </a:rPr>
              <a:t>Single planning and tracking tool for the team</a:t>
            </a:r>
          </a:p>
          <a:p>
            <a:pPr algn="l">
              <a:buFontTx/>
              <a:buNone/>
            </a:pPr>
            <a:r>
              <a:rPr lang="en-US" dirty="0" smtClean="0">
                <a:solidFill>
                  <a:schemeClr val="bg1"/>
                </a:solidFill>
                <a:latin typeface="Bebas Neue" panose="020B0000000000000000" pitchFamily="34" charset="0"/>
              </a:rPr>
              <a:t>Risk mitigation by daily visibility</a:t>
            </a:r>
          </a:p>
          <a:p>
            <a:pPr algn="l">
              <a:buFontTx/>
              <a:buNone/>
            </a:pPr>
            <a:r>
              <a:rPr lang="en-US" dirty="0" smtClean="0">
                <a:solidFill>
                  <a:schemeClr val="bg1"/>
                </a:solidFill>
                <a:latin typeface="Bebas Neue" panose="020B0000000000000000" pitchFamily="34" charset="0"/>
              </a:rPr>
              <a:t>C</a:t>
            </a:r>
            <a:r>
              <a:rPr lang="tr-TR" dirty="0" err="1" smtClean="0">
                <a:solidFill>
                  <a:schemeClr val="bg1"/>
                </a:solidFill>
                <a:latin typeface="Bebas Neue" panose="020B0000000000000000" pitchFamily="34" charset="0"/>
              </a:rPr>
              <a:t>alculated</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accordıng</a:t>
            </a:r>
            <a:r>
              <a:rPr lang="tr-TR" dirty="0" smtClean="0">
                <a:solidFill>
                  <a:schemeClr val="bg1"/>
                </a:solidFill>
                <a:latin typeface="Bebas Neue" panose="020B0000000000000000" pitchFamily="34" charset="0"/>
              </a:rPr>
              <a:t> to </a:t>
            </a:r>
            <a:r>
              <a:rPr lang="tr-TR" dirty="0" err="1" smtClean="0">
                <a:solidFill>
                  <a:schemeClr val="bg1"/>
                </a:solidFill>
                <a:latin typeface="Bebas Neue" panose="020B0000000000000000" pitchFamily="34" charset="0"/>
              </a:rPr>
              <a:t>remaınıng</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hours</a:t>
            </a:r>
            <a:r>
              <a:rPr lang="tr-TR" dirty="0" smtClean="0">
                <a:solidFill>
                  <a:schemeClr val="bg1"/>
                </a:solidFill>
                <a:latin typeface="Bebas Neue" panose="020B0000000000000000" pitchFamily="34" charset="0"/>
              </a:rPr>
              <a:t> of </a:t>
            </a:r>
            <a:r>
              <a:rPr lang="tr-TR" dirty="0" err="1" smtClean="0">
                <a:solidFill>
                  <a:schemeClr val="bg1"/>
                </a:solidFill>
                <a:latin typeface="Bebas Neue" panose="020B0000000000000000" pitchFamily="34" charset="0"/>
              </a:rPr>
              <a:t>the</a:t>
            </a:r>
            <a:r>
              <a:rPr lang="tr-TR" dirty="0" smtClean="0">
                <a:solidFill>
                  <a:schemeClr val="bg1"/>
                </a:solidFill>
                <a:latin typeface="Bebas Neue" panose="020B0000000000000000" pitchFamily="34" charset="0"/>
              </a:rPr>
              <a:t> </a:t>
            </a:r>
            <a:r>
              <a:rPr lang="tr-TR" dirty="0" err="1" smtClean="0">
                <a:solidFill>
                  <a:schemeClr val="bg1"/>
                </a:solidFill>
                <a:latin typeface="Bebas Neue" panose="020B0000000000000000" pitchFamily="34" charset="0"/>
              </a:rPr>
              <a:t>tasks</a:t>
            </a:r>
            <a:endParaRPr lang="tr-TR" dirty="0" smtClean="0">
              <a:solidFill>
                <a:schemeClr val="bg1"/>
              </a:solidFill>
              <a:latin typeface="Bebas Neue" panose="020B0000000000000000" pitchFamily="34" charset="0"/>
            </a:endParaRPr>
          </a:p>
          <a:p>
            <a:pPr algn="l">
              <a:buFontTx/>
              <a:buNone/>
            </a:pPr>
            <a:r>
              <a:rPr lang="en-US" sz="4400" dirty="0" smtClean="0"/>
              <a:t>	</a:t>
            </a:r>
            <a:endParaRPr lang="nl-NL" sz="44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64440940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1092" y="16446"/>
            <a:ext cx="11704320" cy="121016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Definition of </a:t>
            </a:r>
            <a:r>
              <a:rPr lang="nl-NL" sz="9600" dirty="0" err="1" smtClean="0">
                <a:solidFill>
                  <a:schemeClr val="bg1"/>
                </a:solidFill>
                <a:latin typeface="Bebas Neue" panose="020B0000000000000000" pitchFamily="34" charset="0"/>
              </a:rPr>
              <a:t>Done</a:t>
            </a:r>
            <a:endParaRPr lang="nl-NL" sz="9600" dirty="0" smtClean="0">
              <a:solidFill>
                <a:schemeClr val="bg1"/>
              </a:solidFill>
              <a:latin typeface="Bebas Neue" panose="020B0000000000000000" pitchFamily="34" charset="0"/>
            </a:endParaRPr>
          </a:p>
        </p:txBody>
      </p:sp>
      <p:sp>
        <p:nvSpPr>
          <p:cNvPr id="34819" name="Rectangle 3"/>
          <p:cNvSpPr>
            <a:spLocks noGrp="1" noChangeArrowheads="1"/>
          </p:cNvSpPr>
          <p:nvPr>
            <p:ph type="body" idx="1"/>
          </p:nvPr>
        </p:nvSpPr>
        <p:spPr bwMode="auto">
          <a:xfrm>
            <a:off x="165696" y="1708448"/>
            <a:ext cx="12529392" cy="700431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fontScale="92500" lnSpcReduction="20000"/>
          </a:bodyPr>
          <a:lstStyle/>
          <a:p>
            <a:pPr algn="l" eaLnBrk="1" hangingPunct="1">
              <a:lnSpc>
                <a:spcPct val="90000"/>
              </a:lnSpc>
              <a:buFontTx/>
              <a:buNone/>
            </a:pPr>
            <a:endParaRPr lang="tr-TR" sz="4000" dirty="0" smtClean="0">
              <a:solidFill>
                <a:schemeClr val="bg1"/>
              </a:solidFill>
              <a:latin typeface="Bebas Neue" panose="020B0000000000000000" pitchFamily="34" charset="0"/>
            </a:endParaRPr>
          </a:p>
          <a:p>
            <a:pPr algn="l" eaLnBrk="1" hangingPunct="1">
              <a:lnSpc>
                <a:spcPct val="90000"/>
              </a:lnSpc>
              <a:buFontTx/>
              <a:buNone/>
            </a:pPr>
            <a:r>
              <a:rPr lang="nl-NL" sz="4800" dirty="0" smtClean="0">
                <a:solidFill>
                  <a:schemeClr val="bg1"/>
                </a:solidFill>
                <a:latin typeface="Bebas Neue" panose="020B0000000000000000" pitchFamily="34" charset="0"/>
              </a:rPr>
              <a:t>Definition of </a:t>
            </a:r>
            <a:r>
              <a:rPr lang="nl-NL" sz="4800" dirty="0" err="1" smtClean="0">
                <a:solidFill>
                  <a:schemeClr val="bg1"/>
                </a:solidFill>
                <a:latin typeface="Bebas Neue" panose="020B0000000000000000" pitchFamily="34" charset="0"/>
              </a:rPr>
              <a:t>done</a:t>
            </a:r>
            <a:r>
              <a:rPr lang="nl-NL" sz="4800" dirty="0" smtClean="0">
                <a:solidFill>
                  <a:schemeClr val="bg1"/>
                </a:solidFill>
                <a:latin typeface="Bebas Neue" panose="020B0000000000000000" pitchFamily="34" charset="0"/>
              </a:rPr>
              <a:t> is a </a:t>
            </a:r>
            <a:r>
              <a:rPr lang="nl-NL" sz="4800" dirty="0" err="1" smtClean="0">
                <a:solidFill>
                  <a:schemeClr val="bg1"/>
                </a:solidFill>
                <a:latin typeface="Bebas Neue" panose="020B0000000000000000" pitchFamily="34" charset="0"/>
              </a:rPr>
              <a:t>simple</a:t>
            </a:r>
            <a:r>
              <a:rPr lang="nl-NL" sz="4800" dirty="0" smtClean="0">
                <a:solidFill>
                  <a:schemeClr val="bg1"/>
                </a:solidFill>
                <a:latin typeface="Bebas Neue" panose="020B0000000000000000" pitchFamily="34" charset="0"/>
              </a:rPr>
              <a:t> list of </a:t>
            </a:r>
            <a:r>
              <a:rPr lang="nl-NL" sz="4800" dirty="0" err="1" smtClean="0">
                <a:solidFill>
                  <a:schemeClr val="bg1"/>
                </a:solidFill>
                <a:latin typeface="Bebas Neue" panose="020B0000000000000000" pitchFamily="34" charset="0"/>
              </a:rPr>
              <a:t>activities</a:t>
            </a:r>
            <a:r>
              <a:rPr lang="tr-TR" sz="4800" dirty="0">
                <a:solidFill>
                  <a:schemeClr val="bg1"/>
                </a:solidFill>
                <a:latin typeface="Bebas Neue" panose="020B0000000000000000" pitchFamily="34" charset="0"/>
              </a:rPr>
              <a:t> ,</a:t>
            </a:r>
            <a:r>
              <a:rPr lang="tr-TR" sz="4800" dirty="0" smtClean="0">
                <a:solidFill>
                  <a:schemeClr val="bg1"/>
                </a:solidFill>
                <a:latin typeface="Bebas Neue" panose="020B0000000000000000" pitchFamily="34" charset="0"/>
              </a:rPr>
              <a:t> to be </a:t>
            </a:r>
            <a:r>
              <a:rPr lang="tr-TR" sz="4800" dirty="0" err="1" smtClean="0">
                <a:solidFill>
                  <a:schemeClr val="bg1"/>
                </a:solidFill>
                <a:latin typeface="Bebas Neue" panose="020B0000000000000000" pitchFamily="34" charset="0"/>
              </a:rPr>
              <a:t>used</a:t>
            </a:r>
            <a:r>
              <a:rPr lang="tr-TR" sz="4800" dirty="0" smtClean="0">
                <a:solidFill>
                  <a:schemeClr val="bg1"/>
                </a:solidFill>
                <a:latin typeface="Bebas Neue" panose="020B0000000000000000" pitchFamily="34" charset="0"/>
              </a:rPr>
              <a:t> to </a:t>
            </a:r>
            <a:r>
              <a:rPr lang="tr-TR" sz="4800" dirty="0" err="1" smtClean="0">
                <a:solidFill>
                  <a:schemeClr val="bg1"/>
                </a:solidFill>
                <a:latin typeface="Bebas Neue" panose="020B0000000000000000" pitchFamily="34" charset="0"/>
              </a:rPr>
              <a:t>check</a:t>
            </a:r>
            <a:r>
              <a:rPr lang="tr-TR" sz="4800" dirty="0" smtClean="0">
                <a:solidFill>
                  <a:schemeClr val="bg1"/>
                </a:solidFill>
                <a:latin typeface="Bebas Neue" panose="020B0000000000000000" pitchFamily="34" charset="0"/>
              </a:rPr>
              <a:t> </a:t>
            </a:r>
            <a:r>
              <a:rPr lang="tr-TR" sz="4800" dirty="0" err="1" smtClean="0">
                <a:solidFill>
                  <a:schemeClr val="bg1"/>
                </a:solidFill>
                <a:latin typeface="Bebas Neue" panose="020B0000000000000000" pitchFamily="34" charset="0"/>
              </a:rPr>
              <a:t>ıf</a:t>
            </a:r>
            <a:r>
              <a:rPr lang="tr-TR" sz="4800" dirty="0" smtClean="0">
                <a:solidFill>
                  <a:schemeClr val="bg1"/>
                </a:solidFill>
                <a:latin typeface="Bebas Neue" panose="020B0000000000000000" pitchFamily="34" charset="0"/>
              </a:rPr>
              <a:t> a </a:t>
            </a:r>
            <a:r>
              <a:rPr lang="tr-TR" sz="4800" dirty="0" err="1" smtClean="0">
                <a:solidFill>
                  <a:schemeClr val="bg1"/>
                </a:solidFill>
                <a:latin typeface="Bebas Neue" panose="020B0000000000000000" pitchFamily="34" charset="0"/>
              </a:rPr>
              <a:t>story</a:t>
            </a:r>
            <a:r>
              <a:rPr lang="tr-TR" sz="4800" dirty="0" smtClean="0">
                <a:solidFill>
                  <a:schemeClr val="bg1"/>
                </a:solidFill>
                <a:latin typeface="Bebas Neue" panose="020B0000000000000000" pitchFamily="34" charset="0"/>
              </a:rPr>
              <a:t> ıs done </a:t>
            </a:r>
            <a:r>
              <a:rPr lang="tr-TR" sz="4800" dirty="0" err="1" smtClean="0">
                <a:solidFill>
                  <a:schemeClr val="bg1"/>
                </a:solidFill>
                <a:latin typeface="Bebas Neue" panose="020B0000000000000000" pitchFamily="34" charset="0"/>
              </a:rPr>
              <a:t>for</a:t>
            </a:r>
            <a:r>
              <a:rPr lang="tr-TR" sz="4800" dirty="0" smtClean="0">
                <a:solidFill>
                  <a:schemeClr val="bg1"/>
                </a:solidFill>
                <a:latin typeface="Bebas Neue" panose="020B0000000000000000" pitchFamily="34" charset="0"/>
              </a:rPr>
              <a:t> </a:t>
            </a:r>
            <a:r>
              <a:rPr lang="tr-TR" sz="4800" dirty="0" err="1" smtClean="0">
                <a:solidFill>
                  <a:schemeClr val="bg1"/>
                </a:solidFill>
                <a:latin typeface="Bebas Neue" panose="020B0000000000000000" pitchFamily="34" charset="0"/>
              </a:rPr>
              <a:t>the</a:t>
            </a:r>
            <a:r>
              <a:rPr lang="tr-TR" sz="4800" dirty="0" smtClean="0">
                <a:solidFill>
                  <a:schemeClr val="bg1"/>
                </a:solidFill>
                <a:latin typeface="Bebas Neue" panose="020B0000000000000000" pitchFamily="34" charset="0"/>
              </a:rPr>
              <a:t> </a:t>
            </a:r>
            <a:r>
              <a:rPr lang="tr-TR" sz="4800" dirty="0" err="1" smtClean="0">
                <a:solidFill>
                  <a:schemeClr val="bg1"/>
                </a:solidFill>
                <a:latin typeface="Bebas Neue" panose="020B0000000000000000" pitchFamily="34" charset="0"/>
              </a:rPr>
              <a:t>team</a:t>
            </a:r>
            <a:endParaRPr lang="nl-NL" sz="4800" dirty="0" smtClean="0">
              <a:solidFill>
                <a:schemeClr val="bg1"/>
              </a:solidFill>
              <a:latin typeface="Bebas Neue" panose="020B0000000000000000" pitchFamily="34" charset="0"/>
            </a:endParaRPr>
          </a:p>
          <a:p>
            <a:pPr algn="l" eaLnBrk="1" hangingPunct="1">
              <a:lnSpc>
                <a:spcPct val="90000"/>
              </a:lnSpc>
              <a:buFontTx/>
              <a:buNone/>
            </a:pPr>
            <a:endParaRPr lang="nl-NL" sz="4000" dirty="0">
              <a:solidFill>
                <a:schemeClr val="bg1"/>
              </a:solidFill>
              <a:latin typeface="Bebas Neue" panose="020B0000000000000000" pitchFamily="34" charset="0"/>
            </a:endParaRPr>
          </a:p>
          <a:p>
            <a:pPr algn="l" eaLnBrk="1" hangingPunct="1">
              <a:lnSpc>
                <a:spcPct val="90000"/>
              </a:lnSpc>
              <a:buFontTx/>
              <a:buNone/>
            </a:pPr>
            <a:r>
              <a:rPr lang="nl-NL" sz="4000" dirty="0" smtClean="0">
                <a:solidFill>
                  <a:schemeClr val="bg1"/>
                </a:solidFill>
                <a:latin typeface="Bebas Neue" panose="020B0000000000000000" pitchFamily="34" charset="0"/>
              </a:rPr>
              <a:t>Unique per team</a:t>
            </a:r>
          </a:p>
          <a:p>
            <a:pPr algn="l" eaLnBrk="1" hangingPunct="1">
              <a:lnSpc>
                <a:spcPct val="90000"/>
              </a:lnSpc>
              <a:buFontTx/>
              <a:buNone/>
            </a:pPr>
            <a:r>
              <a:rPr lang="nl-NL" sz="4000" dirty="0" smtClean="0">
                <a:solidFill>
                  <a:schemeClr val="bg1"/>
                </a:solidFill>
                <a:latin typeface="Bebas Neue" panose="020B0000000000000000" pitchFamily="34" charset="0"/>
              </a:rPr>
              <a:t>May change over time </a:t>
            </a:r>
            <a:r>
              <a:rPr lang="nl-NL" sz="4000" dirty="0" err="1" smtClean="0">
                <a:solidFill>
                  <a:schemeClr val="bg1"/>
                </a:solidFill>
                <a:latin typeface="Bebas Neue" panose="020B0000000000000000" pitchFamily="34" charset="0"/>
              </a:rPr>
              <a:t>and</a:t>
            </a:r>
            <a:r>
              <a:rPr lang="nl-NL" sz="4000" dirty="0" smtClean="0">
                <a:solidFill>
                  <a:schemeClr val="bg1"/>
                </a:solidFill>
                <a:latin typeface="Bebas Neue" panose="020B0000000000000000" pitchFamily="34" charset="0"/>
              </a:rPr>
              <a:t> per </a:t>
            </a:r>
            <a:r>
              <a:rPr lang="nl-NL" sz="4000" dirty="0" err="1" smtClean="0">
                <a:solidFill>
                  <a:schemeClr val="bg1"/>
                </a:solidFill>
                <a:latin typeface="Bebas Neue" panose="020B0000000000000000" pitchFamily="34" charset="0"/>
              </a:rPr>
              <a:t>stories</a:t>
            </a:r>
            <a:endParaRPr lang="nl-NL" sz="4000" dirty="0" smtClean="0">
              <a:solidFill>
                <a:schemeClr val="bg1"/>
              </a:solidFill>
              <a:latin typeface="Bebas Neue" panose="020B0000000000000000" pitchFamily="34" charset="0"/>
            </a:endParaRPr>
          </a:p>
          <a:p>
            <a:pPr algn="l" eaLnBrk="1" hangingPunct="1">
              <a:lnSpc>
                <a:spcPct val="90000"/>
              </a:lnSpc>
              <a:buFontTx/>
              <a:buNone/>
            </a:pPr>
            <a:r>
              <a:rPr lang="nl-NL" sz="4000" dirty="0" err="1" smtClean="0">
                <a:solidFill>
                  <a:schemeClr val="bg1"/>
                </a:solidFill>
                <a:latin typeface="Bebas Neue" panose="020B0000000000000000" pitchFamily="34" charset="0"/>
              </a:rPr>
              <a:t>Reviewed</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by</a:t>
            </a:r>
            <a:r>
              <a:rPr lang="nl-NL" sz="4000" dirty="0" smtClean="0">
                <a:solidFill>
                  <a:schemeClr val="bg1"/>
                </a:solidFill>
                <a:latin typeface="Bebas Neue" panose="020B0000000000000000" pitchFamily="34" charset="0"/>
              </a:rPr>
              <a:t> team </a:t>
            </a:r>
            <a:r>
              <a:rPr lang="nl-NL" sz="4000" dirty="0" err="1" smtClean="0">
                <a:solidFill>
                  <a:schemeClr val="bg1"/>
                </a:solidFill>
                <a:latin typeface="Bebas Neue" panose="020B0000000000000000" pitchFamily="34" charset="0"/>
              </a:rPr>
              <a:t>regularly</a:t>
            </a:r>
            <a:r>
              <a:rPr lang="nl-NL" sz="4000" dirty="0" smtClean="0">
                <a:solidFill>
                  <a:schemeClr val="bg1"/>
                </a:solidFill>
                <a:latin typeface="Bebas Neue" panose="020B0000000000000000" pitchFamily="34" charset="0"/>
              </a:rPr>
              <a:t> in </a:t>
            </a:r>
            <a:r>
              <a:rPr lang="nl-NL" sz="4000" dirty="0" err="1" smtClean="0">
                <a:solidFill>
                  <a:schemeClr val="bg1"/>
                </a:solidFill>
                <a:latin typeface="Bebas Neue" panose="020B0000000000000000" pitchFamily="34" charset="0"/>
              </a:rPr>
              <a:t>retrospectives</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and</a:t>
            </a:r>
            <a:r>
              <a:rPr lang="nl-NL" sz="4000" dirty="0" smtClean="0">
                <a:solidFill>
                  <a:schemeClr val="bg1"/>
                </a:solidFill>
                <a:latin typeface="Bebas Neue" panose="020B0000000000000000" pitchFamily="34" charset="0"/>
              </a:rPr>
              <a:t> planning meetings</a:t>
            </a:r>
          </a:p>
          <a:p>
            <a:pPr algn="l" eaLnBrk="1" hangingPunct="1">
              <a:lnSpc>
                <a:spcPct val="90000"/>
              </a:lnSpc>
              <a:buFontTx/>
              <a:buNone/>
            </a:pPr>
            <a:r>
              <a:rPr lang="nl-NL" sz="4000" dirty="0" err="1" smtClean="0">
                <a:solidFill>
                  <a:schemeClr val="bg1"/>
                </a:solidFill>
                <a:latin typeface="Bebas Neue" panose="020B0000000000000000" pitchFamily="34" charset="0"/>
              </a:rPr>
              <a:t>Checked</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by</a:t>
            </a:r>
            <a:r>
              <a:rPr lang="nl-NL" sz="4000" dirty="0" smtClean="0">
                <a:solidFill>
                  <a:schemeClr val="bg1"/>
                </a:solidFill>
                <a:latin typeface="Bebas Neue" panose="020B0000000000000000" pitchFamily="34" charset="0"/>
              </a:rPr>
              <a:t> team </a:t>
            </a:r>
            <a:r>
              <a:rPr lang="nl-NL" sz="4000" dirty="0" err="1" smtClean="0">
                <a:solidFill>
                  <a:schemeClr val="bg1"/>
                </a:solidFill>
                <a:latin typeface="Bebas Neue" panose="020B0000000000000000" pitchFamily="34" charset="0"/>
              </a:rPr>
              <a:t>before</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completion</a:t>
            </a:r>
            <a:r>
              <a:rPr lang="nl-NL" sz="4000" dirty="0" smtClean="0">
                <a:solidFill>
                  <a:schemeClr val="bg1"/>
                </a:solidFill>
                <a:latin typeface="Bebas Neue" panose="020B0000000000000000" pitchFamily="34" charset="0"/>
              </a:rPr>
              <a:t> of </a:t>
            </a:r>
            <a:r>
              <a:rPr lang="nl-NL" sz="4000" dirty="0" err="1" smtClean="0">
                <a:solidFill>
                  <a:schemeClr val="bg1"/>
                </a:solidFill>
                <a:latin typeface="Bebas Neue" panose="020B0000000000000000" pitchFamily="34" charset="0"/>
              </a:rPr>
              <a:t>an</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activity</a:t>
            </a:r>
            <a:endParaRPr lang="nl-NL" sz="4000" dirty="0" smtClean="0">
              <a:solidFill>
                <a:schemeClr val="bg1"/>
              </a:solidFill>
              <a:latin typeface="Bebas Neue" panose="020B0000000000000000" pitchFamily="34" charset="0"/>
            </a:endParaRPr>
          </a:p>
          <a:p>
            <a:pPr eaLnBrk="1" hangingPunct="1">
              <a:lnSpc>
                <a:spcPct val="90000"/>
              </a:lnSpc>
              <a:buFontTx/>
              <a:buNone/>
            </a:pPr>
            <a:endParaRPr lang="nl-NL" sz="4000" dirty="0" smtClean="0">
              <a:latin typeface="Bebas Neue" panose="020B0000000000000000" pitchFamily="34" charset="0"/>
            </a:endParaRPr>
          </a:p>
          <a:p>
            <a:pPr eaLnBrk="1" hangingPunct="1">
              <a:lnSpc>
                <a:spcPct val="90000"/>
              </a:lnSpc>
              <a:buFontTx/>
              <a:buNone/>
            </a:pPr>
            <a:endParaRPr lang="nl-NL" sz="4000" dirty="0">
              <a:latin typeface="Bebas Neue" panose="020B0000000000000000" pitchFamily="34" charset="0"/>
            </a:endParaRPr>
          </a:p>
        </p:txBody>
      </p:sp>
    </p:spTree>
    <p:extLst>
      <p:ext uri="{BB962C8B-B14F-4D97-AF65-F5344CB8AC3E}">
        <p14:creationId xmlns:p14="http://schemas.microsoft.com/office/powerpoint/2010/main" val="468273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29" y="1624061"/>
            <a:ext cx="7225779" cy="681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200" y="3309938"/>
            <a:ext cx="8144742" cy="630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0" y="0"/>
            <a:ext cx="11704320" cy="1210169"/>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chemeClr val="bg1"/>
                </a:solidFill>
                <a:latin typeface="Bebas Neue" panose="020B0000000000000000" pitchFamily="34" charset="0"/>
              </a:rPr>
              <a:t>Definition of </a:t>
            </a:r>
            <a:r>
              <a:rPr lang="nl-NL" sz="9600" dirty="0" err="1" smtClean="0">
                <a:solidFill>
                  <a:schemeClr val="bg1"/>
                </a:solidFill>
                <a:latin typeface="Bebas Neue" panose="020B0000000000000000" pitchFamily="34" charset="0"/>
              </a:rPr>
              <a:t>Done</a:t>
            </a:r>
            <a:endParaRPr lang="nl-NL" sz="9600" dirty="0" smtClean="0">
              <a:solidFill>
                <a:schemeClr val="bg1"/>
              </a:solidFill>
              <a:latin typeface="Bebas Neue" panose="020B0000000000000000" pitchFamily="34" charset="0"/>
            </a:endParaRPr>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29" y="6278895"/>
            <a:ext cx="6489142"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22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ytimg.com/vi/bSMnUZLN0x4/maxresdefaul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226" y="0"/>
            <a:ext cx="13030026" cy="9753600"/>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title"/>
          </p:nvPr>
        </p:nvSpPr>
        <p:spPr bwMode="auto">
          <a:xfrm>
            <a:off x="3406056" y="0"/>
            <a:ext cx="6877191" cy="121016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eaLnBrk="1" hangingPunct="1"/>
            <a:r>
              <a:rPr lang="nl-NL" sz="9600" dirty="0" smtClean="0">
                <a:solidFill>
                  <a:srgbClr val="002060"/>
                </a:solidFill>
                <a:latin typeface="Bebas Neue" panose="020B0000000000000000" pitchFamily="34" charset="0"/>
              </a:rPr>
              <a:t>Sprint Review</a:t>
            </a:r>
          </a:p>
        </p:txBody>
      </p:sp>
      <p:sp>
        <p:nvSpPr>
          <p:cNvPr id="36868" name="Rectangle 3"/>
          <p:cNvSpPr>
            <a:spLocks noGrp="1" noChangeArrowheads="1"/>
          </p:cNvSpPr>
          <p:nvPr>
            <p:ph type="body" sz="half" idx="1"/>
          </p:nvPr>
        </p:nvSpPr>
        <p:spPr bwMode="auto">
          <a:xfrm>
            <a:off x="4342160" y="7845778"/>
            <a:ext cx="8405707" cy="153754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r" eaLnBrk="1" hangingPunct="1">
              <a:buFontTx/>
              <a:buNone/>
            </a:pPr>
            <a:r>
              <a:rPr lang="nl-NL" dirty="0" err="1">
                <a:solidFill>
                  <a:srgbClr val="002060"/>
                </a:solidFill>
                <a:latin typeface="Bebas Neue" panose="020B0000000000000000" pitchFamily="34" charset="0"/>
              </a:rPr>
              <a:t>Satisfy</a:t>
            </a:r>
            <a:r>
              <a:rPr lang="nl-NL" dirty="0">
                <a:solidFill>
                  <a:srgbClr val="002060"/>
                </a:solidFill>
                <a:latin typeface="Bebas Neue" panose="020B0000000000000000" pitchFamily="34" charset="0"/>
              </a:rPr>
              <a:t> Product </a:t>
            </a:r>
            <a:r>
              <a:rPr lang="nl-NL" dirty="0" err="1">
                <a:solidFill>
                  <a:srgbClr val="002060"/>
                </a:solidFill>
                <a:latin typeface="Bebas Neue" panose="020B0000000000000000" pitchFamily="34" charset="0"/>
              </a:rPr>
              <a:t>Owner</a:t>
            </a:r>
            <a:endParaRPr lang="nl-NL" dirty="0">
              <a:solidFill>
                <a:srgbClr val="002060"/>
              </a:solidFill>
              <a:latin typeface="Bebas Neue" panose="020B0000000000000000" pitchFamily="34" charset="0"/>
            </a:endParaRPr>
          </a:p>
          <a:p>
            <a:pPr algn="r" eaLnBrk="1" hangingPunct="1">
              <a:buFontTx/>
              <a:buNone/>
            </a:pPr>
            <a:r>
              <a:rPr lang="nl-NL" dirty="0">
                <a:solidFill>
                  <a:srgbClr val="002060"/>
                </a:solidFill>
                <a:latin typeface="Bebas Neue" panose="020B0000000000000000" pitchFamily="34" charset="0"/>
              </a:rPr>
              <a:t>Get feedback on product</a:t>
            </a:r>
            <a:endParaRPr lang="en-US" dirty="0">
              <a:solidFill>
                <a:srgbClr val="002060"/>
              </a:solidFill>
              <a:latin typeface="Bebas Neue" panose="020B0000000000000000" pitchFamily="34" charset="0"/>
            </a:endParaRPr>
          </a:p>
        </p:txBody>
      </p:sp>
      <p:sp>
        <p:nvSpPr>
          <p:cNvPr id="36869" name="Text Box 6"/>
          <p:cNvSpPr txBox="1">
            <a:spLocks noChangeArrowheads="1"/>
          </p:cNvSpPr>
          <p:nvPr/>
        </p:nvSpPr>
        <p:spPr bwMode="auto">
          <a:xfrm>
            <a:off x="255536" y="9383325"/>
            <a:ext cx="1051309"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1100">
                <a:solidFill>
                  <a:srgbClr val="002060"/>
                </a:solidFill>
                <a:latin typeface="Bebas Neue" panose="020B0000000000000000" pitchFamily="34" charset="0"/>
              </a:rPr>
              <a:t>picture by </a:t>
            </a:r>
            <a:r>
              <a:rPr lang="en-US" sz="1100">
                <a:solidFill>
                  <a:srgbClr val="002060"/>
                </a:solidFill>
                <a:latin typeface="Bebas Neue" panose="020B0000000000000000" pitchFamily="34" charset="0"/>
                <a:hlinkClick r:id="rId4"/>
              </a:rPr>
              <a:t>oskay</a:t>
            </a:r>
            <a:endParaRPr lang="en-US" sz="1100">
              <a:solidFill>
                <a:srgbClr val="002060"/>
              </a:solidFill>
              <a:latin typeface="Bebas Neue" panose="020B0000000000000000" pitchFamily="34" charset="0"/>
            </a:endParaRPr>
          </a:p>
        </p:txBody>
      </p:sp>
    </p:spTree>
    <p:extLst>
      <p:ext uri="{BB962C8B-B14F-4D97-AF65-F5344CB8AC3E}">
        <p14:creationId xmlns:p14="http://schemas.microsoft.com/office/powerpoint/2010/main" val="868778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pic>
        <p:nvPicPr>
          <p:cNvPr id="3076" name="Picture 4" descr="http://www.agilesherpa.org/assets/imgs/files/history-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960" y="484312"/>
            <a:ext cx="7612521" cy="883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7254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i.ytimg.com/vi/bSMnUZLN0x4/maxresdefault.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226" y="0"/>
            <a:ext cx="13030026" cy="9753600"/>
          </a:xfrm>
          <a:prstGeom prst="rect">
            <a:avLst/>
          </a:prstGeom>
          <a:noFill/>
          <a:extLst>
            <a:ext uri="{909E8E84-426E-40DD-AFC4-6F175D3DCCD1}">
              <a14:hiddenFill xmlns:a14="http://schemas.microsoft.com/office/drawing/2010/main">
                <a:solidFill>
                  <a:srgbClr val="FFFFFF"/>
                </a:solidFill>
              </a14:hiddenFill>
            </a:ext>
          </a:extLst>
        </p:spPr>
      </p:pic>
      <p:sp>
        <p:nvSpPr>
          <p:cNvPr id="37891" name="Freeform 7"/>
          <p:cNvSpPr>
            <a:spLocks/>
          </p:cNvSpPr>
          <p:nvPr/>
        </p:nvSpPr>
        <p:spPr bwMode="auto">
          <a:xfrm flipH="1">
            <a:off x="3122507" y="1"/>
            <a:ext cx="9882293" cy="9760374"/>
          </a:xfrm>
          <a:custGeom>
            <a:avLst/>
            <a:gdLst>
              <a:gd name="T0" fmla="*/ 0 w 4595"/>
              <a:gd name="T1" fmla="*/ 0 h 4323"/>
              <a:gd name="T2" fmla="*/ 6948487 w 4595"/>
              <a:gd name="T3" fmla="*/ 0 h 4323"/>
              <a:gd name="T4" fmla="*/ 6125859 w 4595"/>
              <a:gd name="T5" fmla="*/ 6862763 h 4323"/>
              <a:gd name="T6" fmla="*/ 0 w 4595"/>
              <a:gd name="T7" fmla="*/ 6858000 h 4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95" h="4323">
                <a:moveTo>
                  <a:pt x="0" y="0"/>
                </a:moveTo>
                <a:lnTo>
                  <a:pt x="4595" y="0"/>
                </a:lnTo>
                <a:lnTo>
                  <a:pt x="4051" y="4323"/>
                </a:lnTo>
                <a:lnTo>
                  <a:pt x="0" y="4320"/>
                </a:lnTo>
              </a:path>
            </a:pathLst>
          </a:custGeom>
          <a:solidFill>
            <a:srgbClr val="002060">
              <a:alpha val="85000"/>
            </a:srgbClr>
          </a:solidFill>
          <a:ln w="9525">
            <a:solidFill>
              <a:srgbClr val="002060"/>
            </a:solidFill>
            <a:round/>
            <a:headEnd type="none" w="med" len="med"/>
            <a:tailEnd type="none" w="med" len="med"/>
          </a:ln>
          <a:effectLst/>
        </p:spPr>
        <p:txBody>
          <a:bodyPr lIns="130046" tIns="65023" rIns="130046" bIns="65023"/>
          <a:lstStyle/>
          <a:p>
            <a:endParaRPr lang="tr-TR">
              <a:solidFill>
                <a:schemeClr val="bg1"/>
              </a:solidFill>
              <a:latin typeface="Bebas Neue" panose="020B0000000000000000" pitchFamily="34" charset="0"/>
            </a:endParaRPr>
          </a:p>
        </p:txBody>
      </p:sp>
      <p:sp>
        <p:nvSpPr>
          <p:cNvPr id="37892" name="Rectangle 3"/>
          <p:cNvSpPr>
            <a:spLocks noGrp="1" noChangeArrowheads="1"/>
          </p:cNvSpPr>
          <p:nvPr>
            <p:ph type="title"/>
          </p:nvPr>
        </p:nvSpPr>
        <p:spPr bwMode="auto">
          <a:xfrm>
            <a:off x="4414168" y="124272"/>
            <a:ext cx="6877191" cy="121016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eaLnBrk="1" hangingPunct="1"/>
            <a:r>
              <a:rPr lang="nl-NL" sz="9600" dirty="0" smtClean="0">
                <a:solidFill>
                  <a:schemeClr val="bg1"/>
                </a:solidFill>
                <a:latin typeface="Bebas Neue" panose="020B0000000000000000" pitchFamily="34" charset="0"/>
              </a:rPr>
              <a:t>Sprint Review</a:t>
            </a:r>
          </a:p>
        </p:txBody>
      </p:sp>
      <p:sp>
        <p:nvSpPr>
          <p:cNvPr id="37893" name="Text Box 5"/>
          <p:cNvSpPr txBox="1">
            <a:spLocks noChangeArrowheads="1"/>
          </p:cNvSpPr>
          <p:nvPr/>
        </p:nvSpPr>
        <p:spPr bwMode="auto">
          <a:xfrm>
            <a:off x="255536" y="9383325"/>
            <a:ext cx="1051309"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1100">
                <a:solidFill>
                  <a:schemeClr val="bg1"/>
                </a:solidFill>
                <a:latin typeface="Bebas Neue" panose="020B0000000000000000" pitchFamily="34" charset="0"/>
              </a:rPr>
              <a:t>picture by </a:t>
            </a:r>
            <a:r>
              <a:rPr lang="en-US" sz="1100">
                <a:solidFill>
                  <a:schemeClr val="bg1"/>
                </a:solidFill>
                <a:latin typeface="Bebas Neue" panose="020B0000000000000000" pitchFamily="34" charset="0"/>
                <a:hlinkClick r:id="rId4"/>
              </a:rPr>
              <a:t>oskay</a:t>
            </a:r>
            <a:endParaRPr lang="en-US" sz="1100">
              <a:solidFill>
                <a:schemeClr val="bg1"/>
              </a:solidFill>
              <a:latin typeface="Bebas Neue" panose="020B0000000000000000" pitchFamily="34" charset="0"/>
            </a:endParaRPr>
          </a:p>
        </p:txBody>
      </p:sp>
      <p:sp>
        <p:nvSpPr>
          <p:cNvPr id="37894" name="Rectangle 6"/>
          <p:cNvSpPr>
            <a:spLocks noGrp="1" noChangeArrowheads="1"/>
          </p:cNvSpPr>
          <p:nvPr>
            <p:ph type="body" sz="half" idx="1"/>
          </p:nvPr>
        </p:nvSpPr>
        <p:spPr bwMode="auto">
          <a:xfrm>
            <a:off x="4342160" y="2218784"/>
            <a:ext cx="8352928" cy="731483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a:spcBef>
                <a:spcPts val="2000"/>
              </a:spcBef>
            </a:pPr>
            <a:r>
              <a:rPr lang="nl-NL" sz="4000" dirty="0" err="1">
                <a:solidFill>
                  <a:schemeClr val="bg1"/>
                </a:solidFill>
                <a:latin typeface="Bebas Neue" panose="020B0000000000000000" pitchFamily="34" charset="0"/>
              </a:rPr>
              <a:t>Informal</a:t>
            </a:r>
            <a:r>
              <a:rPr lang="nl-NL" sz="4000" dirty="0">
                <a:solidFill>
                  <a:schemeClr val="bg1"/>
                </a:solidFill>
                <a:latin typeface="Bebas Neue" panose="020B0000000000000000" pitchFamily="34" charset="0"/>
              </a:rPr>
              <a:t>, no </a:t>
            </a:r>
            <a:r>
              <a:rPr lang="nl-NL" sz="4000" dirty="0" smtClean="0">
                <a:solidFill>
                  <a:schemeClr val="bg1"/>
                </a:solidFill>
                <a:latin typeface="Bebas Neue" panose="020B0000000000000000" pitchFamily="34" charset="0"/>
              </a:rPr>
              <a:t>slides, Show </a:t>
            </a:r>
            <a:r>
              <a:rPr lang="nl-NL" sz="4000" dirty="0">
                <a:solidFill>
                  <a:schemeClr val="bg1"/>
                </a:solidFill>
                <a:latin typeface="Bebas Neue" panose="020B0000000000000000" pitchFamily="34" charset="0"/>
              </a:rPr>
              <a:t>complete </a:t>
            </a:r>
            <a:r>
              <a:rPr lang="nl-NL" sz="4000" dirty="0" smtClean="0">
                <a:solidFill>
                  <a:schemeClr val="bg1"/>
                </a:solidFill>
                <a:latin typeface="Bebas Neue" panose="020B0000000000000000" pitchFamily="34" charset="0"/>
              </a:rPr>
              <a:t>features</a:t>
            </a:r>
            <a:endParaRPr lang="nl-NL" sz="4000" dirty="0">
              <a:solidFill>
                <a:schemeClr val="bg1"/>
              </a:solidFill>
              <a:latin typeface="Bebas Neue" panose="020B0000000000000000" pitchFamily="34" charset="0"/>
            </a:endParaRPr>
          </a:p>
          <a:p>
            <a:pPr algn="l">
              <a:spcBef>
                <a:spcPts val="2000"/>
              </a:spcBef>
            </a:pPr>
            <a:r>
              <a:rPr lang="nl-NL" sz="4000" dirty="0" err="1">
                <a:solidFill>
                  <a:schemeClr val="bg1"/>
                </a:solidFill>
                <a:latin typeface="Bebas Neue" panose="020B0000000000000000" pitchFamily="34" charset="0"/>
              </a:rPr>
              <a:t>Preparation</a:t>
            </a:r>
            <a:r>
              <a:rPr lang="nl-NL" sz="4000" dirty="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needed</a:t>
            </a:r>
            <a:r>
              <a:rPr lang="nl-NL" sz="4000" dirty="0" smtClean="0">
                <a:solidFill>
                  <a:schemeClr val="bg1"/>
                </a:solidFill>
                <a:latin typeface="Bebas Neue" panose="020B0000000000000000" pitchFamily="34" charset="0"/>
              </a:rPr>
              <a:t>, demo </a:t>
            </a:r>
            <a:r>
              <a:rPr lang="nl-NL" sz="4000" dirty="0" err="1" smtClean="0">
                <a:solidFill>
                  <a:schemeClr val="bg1"/>
                </a:solidFill>
                <a:latin typeface="Bebas Neue" panose="020B0000000000000000" pitchFamily="34" charset="0"/>
              </a:rPr>
              <a:t>to</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be</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displayed</a:t>
            </a:r>
            <a:endParaRPr lang="nl-NL" sz="4000" dirty="0">
              <a:solidFill>
                <a:schemeClr val="bg1"/>
              </a:solidFill>
              <a:latin typeface="Bebas Neue" panose="020B0000000000000000" pitchFamily="34" charset="0"/>
            </a:endParaRPr>
          </a:p>
          <a:p>
            <a:pPr algn="l" eaLnBrk="1" hangingPunct="1">
              <a:spcBef>
                <a:spcPts val="2000"/>
              </a:spcBef>
              <a:buFontTx/>
              <a:buChar char="•"/>
            </a:pPr>
            <a:r>
              <a:rPr lang="nl-NL" sz="4000" dirty="0" err="1">
                <a:solidFill>
                  <a:schemeClr val="bg1"/>
                </a:solidFill>
                <a:latin typeface="Bebas Neue" panose="020B0000000000000000" pitchFamily="34" charset="0"/>
              </a:rPr>
              <a:t>Whole</a:t>
            </a:r>
            <a:r>
              <a:rPr lang="nl-NL" sz="4000" dirty="0">
                <a:solidFill>
                  <a:schemeClr val="bg1"/>
                </a:solidFill>
                <a:latin typeface="Bebas Neue" panose="020B0000000000000000" pitchFamily="34" charset="0"/>
              </a:rPr>
              <a:t> team </a:t>
            </a:r>
            <a:r>
              <a:rPr lang="nl-NL" sz="4000" dirty="0" err="1">
                <a:solidFill>
                  <a:schemeClr val="bg1"/>
                </a:solidFill>
                <a:latin typeface="Bebas Neue" panose="020B0000000000000000" pitchFamily="34" charset="0"/>
              </a:rPr>
              <a:t>participates</a:t>
            </a:r>
            <a:endParaRPr lang="nl-NL" sz="4000" dirty="0">
              <a:solidFill>
                <a:schemeClr val="bg1"/>
              </a:solidFill>
              <a:latin typeface="Bebas Neue" panose="020B0000000000000000" pitchFamily="34" charset="0"/>
            </a:endParaRPr>
          </a:p>
          <a:p>
            <a:pPr algn="l" eaLnBrk="1" hangingPunct="1">
              <a:spcBef>
                <a:spcPts val="2000"/>
              </a:spcBef>
              <a:buFontTx/>
              <a:buChar char="•"/>
            </a:pPr>
            <a:r>
              <a:rPr lang="nl-NL" sz="4000" dirty="0">
                <a:solidFill>
                  <a:schemeClr val="bg1"/>
                </a:solidFill>
                <a:latin typeface="Bebas Neue" panose="020B0000000000000000" pitchFamily="34" charset="0"/>
              </a:rPr>
              <a:t>The </a:t>
            </a:r>
            <a:r>
              <a:rPr lang="nl-NL" sz="4000" dirty="0" err="1">
                <a:solidFill>
                  <a:schemeClr val="bg1"/>
                </a:solidFill>
                <a:latin typeface="Bebas Neue" panose="020B0000000000000000" pitchFamily="34" charset="0"/>
              </a:rPr>
              <a:t>world</a:t>
            </a:r>
            <a:r>
              <a:rPr lang="nl-NL" sz="4000" dirty="0">
                <a:solidFill>
                  <a:schemeClr val="bg1"/>
                </a:solidFill>
                <a:latin typeface="Bebas Neue" panose="020B0000000000000000" pitchFamily="34" charset="0"/>
              </a:rPr>
              <a:t> is </a:t>
            </a:r>
            <a:r>
              <a:rPr lang="nl-NL" sz="4000" dirty="0" err="1">
                <a:solidFill>
                  <a:schemeClr val="bg1"/>
                </a:solidFill>
                <a:latin typeface="Bebas Neue" panose="020B0000000000000000" pitchFamily="34" charset="0"/>
              </a:rPr>
              <a:t>invited</a:t>
            </a:r>
            <a:endParaRPr lang="nl-NL" sz="4000" dirty="0">
              <a:solidFill>
                <a:schemeClr val="bg1"/>
              </a:solidFill>
              <a:latin typeface="Bebas Neue" panose="020B0000000000000000" pitchFamily="34" charset="0"/>
            </a:endParaRPr>
          </a:p>
          <a:p>
            <a:pPr algn="l" eaLnBrk="1" hangingPunct="1">
              <a:spcBef>
                <a:spcPts val="2000"/>
              </a:spcBef>
              <a:buFontTx/>
              <a:buChar char="•"/>
            </a:pPr>
            <a:r>
              <a:rPr lang="nl-NL" sz="4000" dirty="0" smtClean="0">
                <a:solidFill>
                  <a:schemeClr val="bg1"/>
                </a:solidFill>
                <a:latin typeface="Bebas Neue" panose="020B0000000000000000" pitchFamily="34" charset="0"/>
              </a:rPr>
              <a:t>Accept </a:t>
            </a:r>
            <a:r>
              <a:rPr lang="nl-NL" sz="4000" dirty="0">
                <a:solidFill>
                  <a:schemeClr val="bg1"/>
                </a:solidFill>
                <a:latin typeface="Bebas Neue" panose="020B0000000000000000" pitchFamily="34" charset="0"/>
              </a:rPr>
              <a:t>or </a:t>
            </a:r>
            <a:r>
              <a:rPr lang="nl-NL" sz="4000" dirty="0" err="1">
                <a:solidFill>
                  <a:schemeClr val="bg1"/>
                </a:solidFill>
                <a:latin typeface="Bebas Neue" panose="020B0000000000000000" pitchFamily="34" charset="0"/>
              </a:rPr>
              <a:t>reject</a:t>
            </a:r>
            <a:r>
              <a:rPr lang="nl-NL" sz="4000" dirty="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results</a:t>
            </a:r>
            <a:endParaRPr lang="nl-NL" sz="4000" dirty="0">
              <a:solidFill>
                <a:schemeClr val="bg1"/>
              </a:solidFill>
              <a:latin typeface="Bebas Neue" panose="020B0000000000000000" pitchFamily="34" charset="0"/>
            </a:endParaRPr>
          </a:p>
          <a:p>
            <a:pPr algn="l" eaLnBrk="1" hangingPunct="1">
              <a:spcBef>
                <a:spcPts val="2000"/>
              </a:spcBef>
              <a:buFontTx/>
              <a:buChar char="•"/>
            </a:pPr>
            <a:r>
              <a:rPr lang="nl-NL" sz="4000" dirty="0">
                <a:solidFill>
                  <a:schemeClr val="bg1"/>
                </a:solidFill>
                <a:latin typeface="Bebas Neue" panose="020B0000000000000000" pitchFamily="34" charset="0"/>
              </a:rPr>
              <a:t>1-2 </a:t>
            </a:r>
            <a:r>
              <a:rPr lang="nl-NL" sz="4000" dirty="0" err="1">
                <a:solidFill>
                  <a:schemeClr val="bg1"/>
                </a:solidFill>
                <a:latin typeface="Bebas Neue" panose="020B0000000000000000" pitchFamily="34" charset="0"/>
              </a:rPr>
              <a:t>hours</a:t>
            </a:r>
            <a:endParaRPr lang="nl-NL" sz="4000" dirty="0">
              <a:solidFill>
                <a:schemeClr val="bg1"/>
              </a:solidFill>
              <a:latin typeface="Bebas Neue" panose="020B0000000000000000" pitchFamily="34" charset="0"/>
            </a:endParaRPr>
          </a:p>
          <a:p>
            <a:pPr algn="l" eaLnBrk="1" hangingPunct="1">
              <a:spcBef>
                <a:spcPts val="2000"/>
              </a:spcBef>
              <a:buFontTx/>
              <a:buChar char="•"/>
            </a:pPr>
            <a:r>
              <a:rPr lang="nl-NL" sz="4000" dirty="0">
                <a:solidFill>
                  <a:schemeClr val="bg1"/>
                </a:solidFill>
                <a:latin typeface="Bebas Neue" panose="020B0000000000000000" pitchFamily="34" charset="0"/>
              </a:rPr>
              <a:t>per </a:t>
            </a:r>
            <a:r>
              <a:rPr lang="nl-NL" sz="4000" dirty="0" smtClean="0">
                <a:solidFill>
                  <a:schemeClr val="bg1"/>
                </a:solidFill>
                <a:latin typeface="Bebas Neue" panose="020B0000000000000000" pitchFamily="34" charset="0"/>
              </a:rPr>
              <a:t>sprint/week </a:t>
            </a:r>
            <a:r>
              <a:rPr lang="nl-NL" dirty="0" smtClean="0">
                <a:solidFill>
                  <a:schemeClr val="bg1"/>
                </a:solidFill>
                <a:latin typeface="Bebas Neue" panose="020B0000000000000000" pitchFamily="34" charset="0"/>
              </a:rPr>
              <a:t>(pre-review)</a:t>
            </a:r>
            <a:endParaRPr lang="nl-NL"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053773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2.staticflickr.com/8/7151/6435650465_cbbdcd332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43"/>
            <a:ext cx="13004800" cy="9773643"/>
          </a:xfrm>
          <a:prstGeom prst="rect">
            <a:avLst/>
          </a:prstGeom>
          <a:noFill/>
          <a:extLst>
            <a:ext uri="{909E8E84-426E-40DD-AFC4-6F175D3DCCD1}">
              <a14:hiddenFill xmlns:a14="http://schemas.microsoft.com/office/drawing/2010/main">
                <a:solidFill>
                  <a:srgbClr val="FFFFFF"/>
                </a:solidFill>
              </a14:hiddenFill>
            </a:ext>
          </a:extLst>
        </p:spPr>
      </p:pic>
      <p:sp>
        <p:nvSpPr>
          <p:cNvPr id="39940" name="Rectangle 3"/>
          <p:cNvSpPr>
            <a:spLocks noGrp="1" noChangeArrowheads="1"/>
          </p:cNvSpPr>
          <p:nvPr>
            <p:ph type="body" sz="half" idx="1"/>
          </p:nvPr>
        </p:nvSpPr>
        <p:spPr bwMode="auto">
          <a:xfrm>
            <a:off x="331107" y="0"/>
            <a:ext cx="4248472" cy="81957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eaLnBrk="1" hangingPunct="1">
              <a:buFontTx/>
              <a:buNone/>
            </a:pPr>
            <a:r>
              <a:rPr lang="en-US" sz="4800" dirty="0">
                <a:solidFill>
                  <a:schemeClr val="bg1"/>
                </a:solidFill>
                <a:latin typeface="Bebas Neue" panose="020B0000000000000000" pitchFamily="34" charset="0"/>
              </a:rPr>
              <a:t>Evolve the process</a:t>
            </a:r>
          </a:p>
        </p:txBody>
      </p:sp>
      <p:sp>
        <p:nvSpPr>
          <p:cNvPr id="39941" name="Text Box 6"/>
          <p:cNvSpPr txBox="1">
            <a:spLocks noChangeArrowheads="1"/>
          </p:cNvSpPr>
          <p:nvPr/>
        </p:nvSpPr>
        <p:spPr bwMode="auto">
          <a:xfrm>
            <a:off x="331107" y="9383325"/>
            <a:ext cx="1349468" cy="3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0046" tIns="65023" rIns="130046" bIns="65023">
            <a:spAutoFit/>
          </a:bodyPr>
          <a:lstStyle>
            <a:lvl1pPr eaLnBrk="0" hangingPunct="0">
              <a:defRPr>
                <a:solidFill>
                  <a:schemeClr val="tx1"/>
                </a:solidFill>
                <a:latin typeface="Verdana" pitchFamily="34" charset="0"/>
              </a:defRPr>
            </a:lvl1pPr>
            <a:lvl2pPr marL="742950" indent="-285750" eaLnBrk="0" hangingPunct="0">
              <a:defRPr>
                <a:solidFill>
                  <a:schemeClr val="tx1"/>
                </a:solidFill>
                <a:latin typeface="Verdana" pitchFamily="34" charset="0"/>
              </a:defRPr>
            </a:lvl2pPr>
            <a:lvl3pPr marL="1143000" indent="-228600" eaLnBrk="0" hangingPunct="0">
              <a:defRPr>
                <a:solidFill>
                  <a:schemeClr val="tx1"/>
                </a:solidFill>
                <a:latin typeface="Verdana" pitchFamily="34" charset="0"/>
              </a:defRPr>
            </a:lvl3pPr>
            <a:lvl4pPr marL="1600200" indent="-228600" eaLnBrk="0" hangingPunct="0">
              <a:defRPr>
                <a:solidFill>
                  <a:schemeClr val="tx1"/>
                </a:solidFill>
                <a:latin typeface="Verdana" pitchFamily="34" charset="0"/>
              </a:defRPr>
            </a:lvl4pPr>
            <a:lvl5pPr marL="2057400" indent="-228600" eaLnBrk="0" hangingPunct="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pPr eaLnBrk="1" hangingPunct="1"/>
            <a:r>
              <a:rPr lang="en-US" sz="1100" dirty="0">
                <a:solidFill>
                  <a:srgbClr val="002060"/>
                </a:solidFill>
                <a:latin typeface="Bebas Neue" panose="020B0000000000000000" pitchFamily="34" charset="0"/>
              </a:rPr>
              <a:t>picture by </a:t>
            </a:r>
            <a:r>
              <a:rPr lang="en-US" sz="1100" dirty="0" err="1">
                <a:solidFill>
                  <a:srgbClr val="002060"/>
                </a:solidFill>
                <a:latin typeface="Bebas Neue" panose="020B0000000000000000" pitchFamily="34" charset="0"/>
                <a:hlinkClick r:id="rId4"/>
              </a:rPr>
              <a:t>kevindooley</a:t>
            </a:r>
            <a:endParaRPr lang="en-US" sz="1100" dirty="0">
              <a:solidFill>
                <a:srgbClr val="002060"/>
              </a:solidFill>
              <a:latin typeface="Bebas Neue" panose="020B0000000000000000" pitchFamily="34" charset="0"/>
            </a:endParaRPr>
          </a:p>
        </p:txBody>
      </p:sp>
    </p:spTree>
    <p:extLst>
      <p:ext uri="{BB962C8B-B14F-4D97-AF65-F5344CB8AC3E}">
        <p14:creationId xmlns:p14="http://schemas.microsoft.com/office/powerpoint/2010/main" val="37059330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c2.staticflickr.com/8/7151/6435650465_cbbdcd332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43"/>
            <a:ext cx="13004800" cy="9773643"/>
          </a:xfrm>
          <a:prstGeom prst="rect">
            <a:avLst/>
          </a:prstGeom>
          <a:noFill/>
          <a:extLst>
            <a:ext uri="{909E8E84-426E-40DD-AFC4-6F175D3DCCD1}">
              <a14:hiddenFill xmlns:a14="http://schemas.microsoft.com/office/drawing/2010/main">
                <a:solidFill>
                  <a:srgbClr val="FFFFFF"/>
                </a:solidFill>
              </a14:hiddenFill>
            </a:ext>
          </a:extLst>
        </p:spPr>
      </p:pic>
      <p:sp>
        <p:nvSpPr>
          <p:cNvPr id="40963" name="Freeform 6"/>
          <p:cNvSpPr>
            <a:spLocks/>
          </p:cNvSpPr>
          <p:nvPr/>
        </p:nvSpPr>
        <p:spPr bwMode="auto">
          <a:xfrm>
            <a:off x="1" y="0"/>
            <a:ext cx="10390293" cy="9753600"/>
          </a:xfrm>
          <a:custGeom>
            <a:avLst/>
            <a:gdLst>
              <a:gd name="T0" fmla="*/ 0 w 4602"/>
              <a:gd name="T1" fmla="*/ 0 h 4320"/>
              <a:gd name="T2" fmla="*/ 7305675 w 4602"/>
              <a:gd name="T3" fmla="*/ 0 h 4320"/>
              <a:gd name="T4" fmla="*/ 5337175 w 4602"/>
              <a:gd name="T5" fmla="*/ 6858000 h 4320"/>
              <a:gd name="T6" fmla="*/ 0 w 4602"/>
              <a:gd name="T7" fmla="*/ 6858000 h 4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2" h="4320">
                <a:moveTo>
                  <a:pt x="0" y="0"/>
                </a:moveTo>
                <a:lnTo>
                  <a:pt x="4602" y="0"/>
                </a:lnTo>
                <a:lnTo>
                  <a:pt x="3362" y="4320"/>
                </a:lnTo>
                <a:lnTo>
                  <a:pt x="0" y="4320"/>
                </a:lnTo>
              </a:path>
            </a:pathLst>
          </a:custGeom>
          <a:solidFill>
            <a:srgbClr val="002060">
              <a:alpha val="85000"/>
            </a:srgbClr>
          </a:solidFill>
          <a:ln w="9525">
            <a:solidFill>
              <a:srgbClr val="002060"/>
            </a:solidFill>
            <a:round/>
            <a:headEnd type="none" w="med" len="med"/>
            <a:tailEnd type="none" w="med" len="med"/>
          </a:ln>
          <a:effectLst/>
        </p:spPr>
        <p:txBody>
          <a:bodyPr lIns="130046" tIns="65023" rIns="130046" bIns="65023"/>
          <a:lstStyle/>
          <a:p>
            <a:endParaRPr lang="tr-TR">
              <a:solidFill>
                <a:schemeClr val="bg1"/>
              </a:solidFill>
              <a:latin typeface="Bebas Neue" panose="020B0000000000000000" pitchFamily="34" charset="0"/>
            </a:endParaRPr>
          </a:p>
        </p:txBody>
      </p:sp>
      <p:sp>
        <p:nvSpPr>
          <p:cNvPr id="40964" name="Rectangle 3"/>
          <p:cNvSpPr>
            <a:spLocks noGrp="1" noChangeArrowheads="1"/>
          </p:cNvSpPr>
          <p:nvPr>
            <p:ph type="title"/>
          </p:nvPr>
        </p:nvSpPr>
        <p:spPr bwMode="auto">
          <a:xfrm>
            <a:off x="-17586" y="-20043"/>
            <a:ext cx="9400306" cy="223294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endParaRPr lang="nl-NL" sz="9600" dirty="0" smtClean="0">
              <a:solidFill>
                <a:schemeClr val="bg1"/>
              </a:solidFill>
              <a:latin typeface="Bebas Neue" panose="020B0000000000000000" pitchFamily="34" charset="0"/>
            </a:endParaRPr>
          </a:p>
        </p:txBody>
      </p:sp>
      <p:sp>
        <p:nvSpPr>
          <p:cNvPr id="40965" name="Rectangle 4"/>
          <p:cNvSpPr>
            <a:spLocks noGrp="1" noChangeArrowheads="1"/>
          </p:cNvSpPr>
          <p:nvPr>
            <p:ph type="body" sz="half" idx="1"/>
          </p:nvPr>
        </p:nvSpPr>
        <p:spPr bwMode="auto">
          <a:xfrm>
            <a:off x="309712" y="2428528"/>
            <a:ext cx="8972409" cy="6624736"/>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rmAutofit/>
          </a:bodyPr>
          <a:lstStyle/>
          <a:p>
            <a:pPr eaLnBrk="1" hangingPunct="1">
              <a:buFontTx/>
              <a:buNone/>
            </a:pPr>
            <a:r>
              <a:rPr lang="nl-NL" sz="4400" dirty="0" err="1" smtClean="0">
                <a:solidFill>
                  <a:schemeClr val="bg1"/>
                </a:solidFill>
                <a:latin typeface="Bebas Neue" panose="020B0000000000000000" pitchFamily="34" charset="0"/>
              </a:rPr>
              <a:t>Reflect</a:t>
            </a:r>
            <a:r>
              <a:rPr lang="nl-NL" sz="4400" dirty="0" smtClean="0">
                <a:solidFill>
                  <a:schemeClr val="bg1"/>
                </a:solidFill>
                <a:latin typeface="Bebas Neue" panose="020B0000000000000000" pitchFamily="34" charset="0"/>
              </a:rPr>
              <a:t> </a:t>
            </a:r>
            <a:r>
              <a:rPr lang="nl-NL" sz="4400" dirty="0">
                <a:solidFill>
                  <a:schemeClr val="bg1"/>
                </a:solidFill>
                <a:latin typeface="Bebas Neue" panose="020B0000000000000000" pitchFamily="34" charset="0"/>
              </a:rPr>
              <a:t>on </a:t>
            </a:r>
            <a:r>
              <a:rPr lang="nl-NL" sz="4400" dirty="0" err="1">
                <a:solidFill>
                  <a:schemeClr val="bg1"/>
                </a:solidFill>
                <a:latin typeface="Bebas Neue" panose="020B0000000000000000" pitchFamily="34" charset="0"/>
              </a:rPr>
              <a:t>process</a:t>
            </a:r>
            <a:r>
              <a:rPr lang="nl-NL" sz="4400" dirty="0">
                <a:solidFill>
                  <a:schemeClr val="bg1"/>
                </a:solidFill>
                <a:latin typeface="Bebas Neue" panose="020B0000000000000000" pitchFamily="34" charset="0"/>
              </a:rPr>
              <a:t> </a:t>
            </a:r>
            <a:r>
              <a:rPr lang="nl-NL" sz="4400" dirty="0" err="1">
                <a:solidFill>
                  <a:schemeClr val="bg1"/>
                </a:solidFill>
                <a:latin typeface="Bebas Neue" panose="020B0000000000000000" pitchFamily="34" charset="0"/>
              </a:rPr>
              <a:t>and</a:t>
            </a:r>
            <a:r>
              <a:rPr lang="nl-NL" sz="4400" dirty="0">
                <a:solidFill>
                  <a:schemeClr val="bg1"/>
                </a:solidFill>
                <a:latin typeface="Bebas Neue" panose="020B0000000000000000" pitchFamily="34" charset="0"/>
              </a:rPr>
              <a:t> product</a:t>
            </a:r>
          </a:p>
          <a:p>
            <a:pPr eaLnBrk="1" hangingPunct="1">
              <a:buFontTx/>
              <a:buNone/>
            </a:pPr>
            <a:r>
              <a:rPr lang="nl-NL" sz="4400" dirty="0" err="1">
                <a:solidFill>
                  <a:schemeClr val="bg1"/>
                </a:solidFill>
                <a:latin typeface="Bebas Neue" panose="020B0000000000000000" pitchFamily="34" charset="0"/>
              </a:rPr>
              <a:t>Whole</a:t>
            </a:r>
            <a:r>
              <a:rPr lang="nl-NL" sz="4400" dirty="0">
                <a:solidFill>
                  <a:schemeClr val="bg1"/>
                </a:solidFill>
                <a:latin typeface="Bebas Neue" panose="020B0000000000000000" pitchFamily="34" charset="0"/>
              </a:rPr>
              <a:t> team </a:t>
            </a:r>
            <a:r>
              <a:rPr lang="nl-NL" sz="4400" dirty="0" err="1" smtClean="0">
                <a:solidFill>
                  <a:schemeClr val="bg1"/>
                </a:solidFill>
                <a:latin typeface="Bebas Neue" panose="020B0000000000000000" pitchFamily="34" charset="0"/>
              </a:rPr>
              <a:t>participates</a:t>
            </a:r>
            <a:endParaRPr lang="nl-NL" sz="4400" dirty="0" smtClean="0">
              <a:solidFill>
                <a:schemeClr val="bg1"/>
              </a:solidFill>
              <a:latin typeface="Bebas Neue" panose="020B0000000000000000" pitchFamily="34" charset="0"/>
            </a:endParaRPr>
          </a:p>
          <a:p>
            <a:pPr eaLnBrk="1" hangingPunct="1">
              <a:buFontTx/>
              <a:buNone/>
            </a:pPr>
            <a:r>
              <a:rPr lang="nl-NL" sz="4400" dirty="0" err="1" smtClean="0">
                <a:solidFill>
                  <a:schemeClr val="bg1"/>
                </a:solidFill>
                <a:latin typeface="Bebas Neue" panose="020B0000000000000000" pitchFamily="34" charset="0"/>
              </a:rPr>
              <a:t>Done</a:t>
            </a:r>
            <a:r>
              <a:rPr lang="nl-NL" sz="4400" dirty="0" smtClean="0">
                <a:solidFill>
                  <a:schemeClr val="bg1"/>
                </a:solidFill>
                <a:latin typeface="Bebas Neue" panose="020B0000000000000000" pitchFamily="34" charset="0"/>
              </a:rPr>
              <a:t> </a:t>
            </a:r>
            <a:r>
              <a:rPr lang="nl-NL" sz="4400" dirty="0" err="1" smtClean="0">
                <a:solidFill>
                  <a:schemeClr val="bg1"/>
                </a:solidFill>
                <a:latin typeface="Bebas Neue" panose="020B0000000000000000" pitchFamily="34" charset="0"/>
              </a:rPr>
              <a:t>after</a:t>
            </a:r>
            <a:r>
              <a:rPr lang="nl-NL" sz="4400" dirty="0" smtClean="0">
                <a:solidFill>
                  <a:schemeClr val="bg1"/>
                </a:solidFill>
                <a:latin typeface="Bebas Neue" panose="020B0000000000000000" pitchFamily="34" charset="0"/>
              </a:rPr>
              <a:t> </a:t>
            </a:r>
            <a:r>
              <a:rPr lang="nl-NL" sz="4400" dirty="0" err="1" smtClean="0">
                <a:solidFill>
                  <a:schemeClr val="bg1"/>
                </a:solidFill>
                <a:latin typeface="Bebas Neue" panose="020B0000000000000000" pitchFamily="34" charset="0"/>
              </a:rPr>
              <a:t>every</a:t>
            </a:r>
            <a:r>
              <a:rPr lang="nl-NL" sz="4400" dirty="0" smtClean="0">
                <a:solidFill>
                  <a:schemeClr val="bg1"/>
                </a:solidFill>
                <a:latin typeface="Bebas Neue" panose="020B0000000000000000" pitchFamily="34" charset="0"/>
              </a:rPr>
              <a:t> sprint</a:t>
            </a:r>
          </a:p>
          <a:p>
            <a:pPr eaLnBrk="1" hangingPunct="1">
              <a:buFontTx/>
              <a:buNone/>
            </a:pPr>
            <a:r>
              <a:rPr lang="nl-NL" sz="4400" dirty="0" smtClean="0">
                <a:solidFill>
                  <a:schemeClr val="bg1"/>
                </a:solidFill>
                <a:latin typeface="Bebas Neue" panose="020B0000000000000000" pitchFamily="34" charset="0"/>
              </a:rPr>
              <a:t>Actions </a:t>
            </a:r>
            <a:r>
              <a:rPr lang="nl-NL" sz="4400" dirty="0" err="1" smtClean="0">
                <a:solidFill>
                  <a:schemeClr val="bg1"/>
                </a:solidFill>
                <a:latin typeface="Bebas Neue" panose="020B0000000000000000" pitchFamily="34" charset="0"/>
              </a:rPr>
              <a:t>to</a:t>
            </a:r>
            <a:r>
              <a:rPr lang="nl-NL" sz="4400" dirty="0" smtClean="0">
                <a:solidFill>
                  <a:schemeClr val="bg1"/>
                </a:solidFill>
                <a:latin typeface="Bebas Neue" panose="020B0000000000000000" pitchFamily="34" charset="0"/>
              </a:rPr>
              <a:t> </a:t>
            </a:r>
            <a:r>
              <a:rPr lang="nl-NL" sz="4400" dirty="0" err="1" smtClean="0">
                <a:solidFill>
                  <a:schemeClr val="bg1"/>
                </a:solidFill>
                <a:latin typeface="Bebas Neue" panose="020B0000000000000000" pitchFamily="34" charset="0"/>
              </a:rPr>
              <a:t>be</a:t>
            </a:r>
            <a:r>
              <a:rPr lang="nl-NL" sz="4400" dirty="0" smtClean="0">
                <a:solidFill>
                  <a:schemeClr val="bg1"/>
                </a:solidFill>
                <a:latin typeface="Bebas Neue" panose="020B0000000000000000" pitchFamily="34" charset="0"/>
              </a:rPr>
              <a:t> </a:t>
            </a:r>
            <a:r>
              <a:rPr lang="nl-NL" sz="4400" dirty="0" err="1" smtClean="0">
                <a:solidFill>
                  <a:schemeClr val="bg1"/>
                </a:solidFill>
                <a:latin typeface="Bebas Neue" panose="020B0000000000000000" pitchFamily="34" charset="0"/>
              </a:rPr>
              <a:t>noted</a:t>
            </a:r>
            <a:r>
              <a:rPr lang="nl-NL" sz="4400" dirty="0" smtClean="0">
                <a:solidFill>
                  <a:schemeClr val="bg1"/>
                </a:solidFill>
                <a:latin typeface="Bebas Neue" panose="020B0000000000000000" pitchFamily="34" charset="0"/>
              </a:rPr>
              <a:t> &amp; </a:t>
            </a:r>
            <a:r>
              <a:rPr lang="nl-NL" sz="4400" dirty="0" err="1" smtClean="0">
                <a:solidFill>
                  <a:schemeClr val="bg1"/>
                </a:solidFill>
                <a:latin typeface="Bebas Neue" panose="020B0000000000000000" pitchFamily="34" charset="0"/>
              </a:rPr>
              <a:t>Followed</a:t>
            </a:r>
            <a:r>
              <a:rPr lang="nl-NL" sz="4400" dirty="0" smtClean="0">
                <a:solidFill>
                  <a:schemeClr val="bg1"/>
                </a:solidFill>
                <a:latin typeface="Bebas Neue" panose="020B0000000000000000" pitchFamily="34" charset="0"/>
              </a:rPr>
              <a:t> up</a:t>
            </a:r>
            <a:endParaRPr lang="en-US" sz="44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20697010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0" y="0"/>
            <a:ext cx="11704320" cy="131176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endParaRPr lang="en-US" sz="9600" dirty="0" smtClean="0">
              <a:solidFill>
                <a:schemeClr val="bg1"/>
              </a:solidFill>
              <a:latin typeface="Bebas Neue" panose="020B0000000000000000" pitchFamily="34" charset="0"/>
            </a:endParaRPr>
          </a:p>
        </p:txBody>
      </p:sp>
      <p:graphicFrame>
        <p:nvGraphicFramePr>
          <p:cNvPr id="2" name="Diagram 1"/>
          <p:cNvGraphicFramePr/>
          <p:nvPr>
            <p:extLst>
              <p:ext uri="{D42A27DB-BD31-4B8C-83A1-F6EECF244321}">
                <p14:modId xmlns:p14="http://schemas.microsoft.com/office/powerpoint/2010/main" val="4095250680"/>
              </p:ext>
            </p:extLst>
          </p:nvPr>
        </p:nvGraphicFramePr>
        <p:xfrm>
          <a:off x="3838104" y="3148608"/>
          <a:ext cx="4680520" cy="450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4"/>
          <p:cNvSpPr txBox="1">
            <a:spLocks noChangeArrowheads="1"/>
          </p:cNvSpPr>
          <p:nvPr/>
        </p:nvSpPr>
        <p:spPr bwMode="auto">
          <a:xfrm>
            <a:off x="597744" y="1996480"/>
            <a:ext cx="11161240" cy="142106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rm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buFontTx/>
              <a:buNone/>
            </a:pPr>
            <a:r>
              <a:rPr lang="nl-NL" sz="4000" dirty="0" err="1" smtClean="0">
                <a:solidFill>
                  <a:schemeClr val="bg1"/>
                </a:solidFill>
                <a:latin typeface="Bebas Neue" panose="020B0000000000000000" pitchFamily="34" charset="0"/>
              </a:rPr>
              <a:t>Whole</a:t>
            </a:r>
            <a:r>
              <a:rPr lang="nl-NL" sz="4000" dirty="0" smtClean="0">
                <a:solidFill>
                  <a:schemeClr val="bg1"/>
                </a:solidFill>
                <a:latin typeface="Bebas Neue" panose="020B0000000000000000" pitchFamily="34" charset="0"/>
              </a:rPr>
              <a:t> team  </a:t>
            </a:r>
            <a:r>
              <a:rPr lang="nl-NL" sz="4000" dirty="0" err="1" smtClean="0">
                <a:solidFill>
                  <a:schemeClr val="bg1"/>
                </a:solidFill>
                <a:latin typeface="Bebas Neue" panose="020B0000000000000000" pitchFamily="34" charset="0"/>
              </a:rPr>
              <a:t>gathers</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and</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discusses</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what</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they</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would</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like</a:t>
            </a:r>
            <a:r>
              <a:rPr lang="nl-NL" sz="4000" dirty="0" smtClean="0">
                <a:solidFill>
                  <a:schemeClr val="bg1"/>
                </a:solidFill>
                <a:latin typeface="Bebas Neue" panose="020B0000000000000000" pitchFamily="34" charset="0"/>
              </a:rPr>
              <a:t> </a:t>
            </a:r>
            <a:r>
              <a:rPr lang="nl-NL" sz="4000" dirty="0" err="1" smtClean="0">
                <a:solidFill>
                  <a:schemeClr val="bg1"/>
                </a:solidFill>
                <a:latin typeface="Bebas Neue" panose="020B0000000000000000" pitchFamily="34" charset="0"/>
              </a:rPr>
              <a:t>to</a:t>
            </a:r>
            <a:r>
              <a:rPr lang="nl-NL" sz="4000" dirty="0" smtClean="0">
                <a:solidFill>
                  <a:schemeClr val="bg1"/>
                </a:solidFill>
                <a:latin typeface="Bebas Neue" panose="020B0000000000000000" pitchFamily="34" charset="0"/>
              </a:rPr>
              <a:t>  </a:t>
            </a:r>
            <a:endParaRPr lang="en-US" sz="4000" dirty="0">
              <a:solidFill>
                <a:schemeClr val="bg1"/>
              </a:solidFill>
              <a:latin typeface="Bebas Neue" panose="020B0000000000000000" pitchFamily="34" charset="0"/>
            </a:endParaRPr>
          </a:p>
        </p:txBody>
      </p:sp>
      <p:sp>
        <p:nvSpPr>
          <p:cNvPr id="8" name="AutoShape 2" descr="data:image/png;base64,iVBORw0KGgoAAAANSUhEUgAAAQYAAADACAMAAADRLT0TAAAChVBMVEX///8AAAD8/Pz5+fn///7//f/6AAfu7u78///g4OD///zz8/P6///MzMz29vbl5eWvr6/Z2dm9vb3U1NTGxsbOzs7i4uK2trasrKxfX195eXmKioppaWlBQUGXl5dZWVmCgoKfn583NzdJSUmampqIiIhRUVEoKChxcXE6OjohISEODg4wMDAdHR0TExNTU1P8egn9iwn///P//wvuAAn+1wrhAAB7AADYAACnAAD9mAn93Qr/8Qv//+v9jgkpAAD9qAn8dwiXAADAAAD//+X2fwiLAAD99wq2AADiAA/CXgATAAD5lQn+57j8qgofAAD/7OgxAAC/FB+tbGv8uA7ZwKDaxI7EdwCjaQCjXSDbuZCMZg+jXQ6/lmPz6cj23cvNpYC+s5uqUwDXZgDOrnT8xQyyoZGzkxTCcQSzgU7kfBPnzSR7USGobj3Vohu0cTJaNxRAOEbejQetgjxDDADptBdPIQRpOQuBUw2pgA3qpxjnigzOdwDDnlqJZTqMSAssEQBVEQDWkB86IQiWdBV7XVbRubz6s63TpJq1OT1zHiTnkpLXKTviWlu8WGL/3efFio7zvr7PRlGgFR+ICysuFlUAH3pjDTprAAAlFGECE0ZbBUqYBi+yjr7/y9nldHKTOT2jaWuhMjW8VVjxvrLYSlCEIyJKMy/amJqrdnPHzOoAAFQAADELJlGXpMIAAES7P1V6O3BKWncEAx5KVIrqyukbKHMAAGpxcLDkr2KdPAn/66D5tpDdj2+/YED/74Din1n23FLSs8CqaUqMMxHaVh3XqlaLYliQixo/Ng3XtizPzhZSVRDMcDr9uE763JCalgv//1X+/3T//6hlMDdiXwCSgGPhKGlFAAAgAElEQVR4nO19C4Pc1JXmuVIXKtVDqpJUJZWkUpXq/S4ot+223Q0ObeNH3Kax2wYcu2ENPWASzKyDh2CYzeDsJmRDYpgMXkJ2AnmxJJPZ2Z3szKwzQ8LMJmwIySRsNvt79pyrKrtsd7u77Xa7MT5gtUqPKt1P557HPeeeC3CLbtEtukVXolAkEgmFIByJgBAJRwBGIBICCOOBkRv9bKtIAochFMNWhyKxSG9i28REKCTQbuSKN2qe4yQAEukrXJPUaKuI4IkXHVfEeS9HipaGP+nGhX0jqXhXfKBrIoSgF4vhH3z9sdBD7/zm8XenevSZkLnSja5tJmoFyBlXuEazacuiwJSLjneiC90RvaipfvnCft4UryMM1OBQpNdDNCZ6vUNHDk597+EDPYQgHEN0rkAuvWkmZeIAlqfiG/YdRER2fHzTmqPjScs38/hHZz4w2UPO6R/HIyUBfE8CkHwnBVEj7qiSw/FUNNBUx+TXpsByBNxNpUHxTDxI5/j3JDxVW1EQkPV7E1PvPHloYmJ26uC5f/3Xc+fO/XZqGohBYlfmBnyQNAOEoVCKd2RgZqoTl9q6X4WarWc1KDoGc4AuMqFZNLI+2Hjc5EcS0LEMJglMizNZZXmTZQxGEKkMmhUjWwLb1aua5UhN4gNgiQTTJAbVolH0wK3Fq8UVhWEkFo5M/eapQ1P/+N7xU6dmZvbOnDx5/Pi5gxMRiIVDV7qzxjqMaQhDsiWpfg1kkGqWxAwQFaaqRiGKDbDydGVHoX4RrwEejzfoSFsxupLqOYIKao6aBw0VyvSe1QZeBXoG8JgkIwx4fVkzXPw9E7+xLUOyK+A5fWVhiMXE6Xf+aWrqvVNz67ds2bJ+/ZbxLVt+9avT7x7chpJTAEFY6E43YMtMSmvZNdsHt2PnLGwAs2WGBzw9i+wcwMBlQ8qV6LgTwGDV7Vo+Ad1GvqhJVYRBugCDhN+iNOm6AQwW3lUiGBCtZFfq4HUrC0MkMvHQw1PnTs9s2TK3fnzH+Pi68V++/4UvvP+p0+9OTYcWxGAIhrhcJZVgdPGQJSPPM5XepE/vzOcwNEWCIe7SG476HBgxVQGIxy0UoZV5YQAmQtxJOMQpXY3efUYbwEDfZq4sDCgcHpp67yRywvj4lvF1O3bs+PX7H+zY8cEf/vj46SlEYWEgcib/0zXAzjpMlphXK5QFlreLYDUc7C6lQr7KYahkeafIgNV2mhy8bhYylTKTZFZyWz7Bhm23LeCygWCogInfoSKM2VymYUImV2MmQoIdJpkFo+kWuysFQGAdhXtTpxGF8R3rEIN169b98tcffPjh+Lp1458++fxUZGThThENdL+Ef9Q4bqJxCVD2p2Q6GCeNmE4KXDEKSTohRum4BMERAdIpIbgwSmclAaKkVAWJdgU6gl+q4D26KuAJPS2KMDiXAkV3VwaEcCwwm8KEwvrxD3/3y999gDB88DsEhODYsWPL3PMHe2hNRK5sP9wAyubNTnxlvgrNAg7DxHsnsUP8jv3hl79mf+D80Kfx43Mzj0/1CIUrq4wbQJqlrtA3BW4E9B49jij84f0Pxkk+DqGwbu7ux9efOjcbCQloQqzQj649wpZFkCGmnpvbMv7LX1+MANGWw4dRf2K3QP/iRj/rdaQRZPZYbNu5k1vGP3h/fLg3cNHw6aM/fRZ1x6nHt5GzsaizKfokwZGS1XnPo+1bT174mFzQEUlIlx1C84ItoUFXRxE0o0PC1GlUlb/7oN/2gD5E+uefv/1/f7VjfMvcE4cQLHFRGNQCJLkmF5R5z1seZOULHx1zoS9qXO50XVcYRgiG0G9Pod34wY4PB33iw//zs9///vc/e3fjK2X26R07xtefendbLBYKz/MF4vAb7bJ8uuAyNKkz0C2zbBT0RqucB79RJc852uxo3Xy1kwS5WG3rMmujoE/ZIHVEqESThYYNYjfPKkKCFRCHLDciDAfsRiG5CtzQOzeDynLHjn8+vJ6sp/EPf/aPU//0zk/vfuuMx/5kC2oLZIep2PwuVp3lL3xQ65BkaWjpMppKJjgOGTpujZ4/Q5YHckOxDFoFckmIFwNuQDPTZLrSINvK8QC9kZoPLeoUaE+2c1BLlRyIsusKwwiyQjg0e3qOW06n7/7JU//rpz//+Uakt97c/6UzDmPPjPdhQMDm+4YsGxoMIBhQNuQ1gkEAw6ZPKRd9Bo93dnQKsmhEVcl/ziEMZDdDLu2WPM1LsnzezVJTTQeqdLmeSeereKBes/MsXb6u3ICOtDB1fI6s6HXjpzY+/e1/QfrWGSTZrzPGPsdhWP/Eo73exHxfIA4bMAQDygbbIBhEhAGFBXkRkPQYqXiSDQhDC4r5FPpcAQwJryAUa7KeVZOySi5Iog8DNHzD9l1oGbKcvr6dIkzW0xSJBoRh3Y7HX8CWV7uunXcrjNMDaE0iDM+d27YETaF2ODfYmlznMNSgYyjFWhQ5I5siGGzSFBK9YrAL4PChNoXZUKhi55DBsaEPA9cnNlM09Eq8GkhMvN4whElCbuHuxLr1P7mPXUwXYAgvwZx2XRW9RT+F25wIugeKm/FtSBSKfORMKiTyaZBqkGjlzAwkG9zDqsXBR48zXSnYgoC+kmFBokPsgN0pmkWZ4tQRRN+A3HWDIRIWYpGDCMP6wHQ6ufHei2F4dh2HYc+5iXDvKryKDEo6/zo894pTCG1IgiHwLseff+ESGHasG+fc0ItdDQx+o5W5Dg+94oSaojd1goacUGMiEOO7n74IhgfJySAYIlcFw0eFaDx66vRcAAP3pS6Ih3vvYv/7KYRhy5a55w4K4UUiFh9lilG8att7aD6hcBjnrsTJe+5CCD553wuv3b3pnjd+SuNR62eenwJhaTCIQ9slXnwtF6wMhcMhUeg9uneOq0zODjtO3YNi8r57do2O3jY69gsanEVjehbZZtEwnlIGvUA7emdJvx5dVAUWk4tdsSIUjoVQVUydwF5BOHAgEIcf/JG9f+w2pNExhGH93AlUFKHIfD7FRZRukfk0eIPBXz58J146iBecUxhczD7CxZ9FsrpXg8KxMLrQ297j4/LjfRzWnfr5O9Nnvj82etttG35B4/Uz90+heTGvhJSsIb7NMCddrVSL6DpBwS00VdCaRdeGfLZO8Tu1BSJakxk5WS1myYckGNxsNQF6tUvBjgyT65lWQwKjUewKUGtVWqsDAx+FixA7DHDgSMwd3fjdP59EGtu7pc8MfNjy8vsb6E+eJ+5aKVBMkTEdp4F5/JTnrpVDL7oTjTMyBtGLMjIBDBSfbCq2Cmh4VrzAlizRDVZZQ3OJyZf/5PXBITyCQvLcSTQduHzgOOzYcmr3T37xyMk56ixzp05PRWAkHJ6PG3JsKPjc9ymGXKsitwVtVuNv1dHKlqvbEst1K9QfEIZMtptDr9J361ko6sgt5Fol8YJssYwOqLtK3EA0wnUmSsnzOOwgy5EzCHWJ5w9GFh6DGx4Vvcy1ImfScEFQTEbt0WtZqNpxlIyKQtYywaCJogQtS0UvrA9DwsHblWjUsWCVZMMIpXUI2DHCvz0xQ2+egKBBWWQIshcIhbnnz03EYEmmk8qkZP0i16pgyVVbYarY4kHsTg5cbGjBEh1yEBAGrSXJDO8TMlXIDmAApom1PB7V2epwA3eXEIbQxG9Pz/VxCGg9Zw4uGGa5WAgtYWDayUvoQyWSuM0LkMTX6ZUTNqRymWC8zTIgji6GmK/wIKaIglPLZXRIdd1UHkoqCHgkZULURjkBRqW8YkPwV6YgCoPqgnCYmQtaPiACYeb0u7ORWKyHSF3N+HwLHUhrxZ96xWkQjAqFAeXDqbkLQHCGQOn4220xUiax8FWFKbRqu7z4VTecYn0cwpTsMnXu1KmZufP8MDez98S7UxyFkdDNnQoW7sNAKMRiE1PnTp9CLcnp5KkTPKofZIctlgr2UafzL3lkBC2I3uzBc++efu7EidOnzx2c2hbhOVEjI3T2GrjBJ9spCMEYqyPzrpVGIhPbts3Ozm7btm0C+SMMK8EEjAxujwNQu1LK3Nohgd5/mPLfiBCF5TCBKmu+RLksCRSOIv9n+HIfhpQCih+3EQbTQodC9n3cGn7qerXkmijEUSCJSSiMcG16peutzlA7TFYqMZBYotSBWoIHWVyjZQQwoJfELA9djWrJZEq8Y+Clfi3eWjCCdwNJCAnhIKdDoCRZntZwRRgYGxprNHG/IJERXDPRIPY9YJKUagUwZGU0pCAXN3JK1PPUKGX2lNGnWjBH9AaRIAhiiPeFSEREFEIK4dDrzRutGpA2PDBiYjuLUgb5HhFoKGQn11w334ch7aEBWY5bBdetWVKhkMfDTofnQa4pEgUQeR+gRPIe9g+R3PBlaEoOg0pRGDSefbvCXYSoNeAGzQWoxOPIMnqyi1gxsBQw6tevQVdFxA1RryRoRggMcySRNwXKFF7GeHSihp0iLTadWp38Jg3VQ8HvmEGuNMqGgm2jU110PSZ5RavLpETVL665MIYgQr7mWHYZlGwr2vKyVoScqqXDEEU1oYqU6kifeFK9quExPnZCJwyZEt100iK6IUhRSGtrz44QFMiajmk7kMoUtGy6VIv0fdCPFeE7qtm1btmN2/VsqWsVS4vfczOSAGrGNbVspawm8362vNZ02eoQagrh0gMfQxIIBlEUBfrvKhFQuBmgLMlE1i/jtsWSXofvkC4ZmRINQZUheXkO3YKkqQas7LyUgKRKP2olz5/LbDgX7RcutZzExaJYxSF4mXfx/C5bdqQaZJbQrnz/d+tGAfzrYMsbLSlZEQ2FErvTAvepk7qAf+LBDzt2FCRD6u8LxaROJqhkJGmAOy5zGJL0wqOKzBucovNRukMVKBu9m+ofA55rBnHcj0Z1+kapCK7JwI3rhI5CP64qXFfjI0j0l9S5hA+nFE2auoZwSGWA9sq0PDP0TvLNhMy6ZSYm0Y/IOuhGlYtO24W6Y9OvKZWsbjRLbbO/n2uVqyXwW37Lg2Ld6fhoV3oV+iKradeKILYd14U486oW5Fpe3YeuLjTKLmc1jznRTtnNQaJZoNFO9GSiogS1tlMvgc68lg85jca+yxWnyuNGZg2sVqkpJxuuWvXcbjBZxl2R7HPGhvif4hQd+maKU6hoW9PrtWo0NyLFR148ClgFAVzTgaJG8Txsg1yACt9nfvBtFv7JJskHycptiZIGMwnadvUSKvEi5y0Gjk/GucmBo9F9IteiMy3y7sE1EEl6hBJ3a7Q8RcOSdcgk1Y4I/YEPb0Um8nlsaBxlEK7RBuEa+qS7oHWC2Jbl8d7fJCZOOBSulhogV+rFIjWNUsNafRhKlEPrFrLZrEZ3tKQMMnE1mku6rWy2Tv2fQMEu4gfz+gA6gcB0dXJy6Z5immBoJINZThwGlRXr2RzkdLBYMxE8cyK/EjBcRJdFrShWm6iJKYi24hwGns3GuaEPQ5XYRi4MYIAsF3E0Sa2r503SDeSXITdwVyyXpDlIXBYgDDaer2l9GApB56RJT4wDzRSEQeLcgJcwgb6UfjmO3yLhL7MAN9+BlSaJackC5wY+xmC4YGf8tg2MphniebMglypGjj+32ZKRj6UmsES80CGeljpAYzZ0ocUSpSqozLSYYGWNjA1u1UCPvZiS6Fg0gAHP+wwSfLIrzU/kMLQ1vC5RMGouWAWt0kDDWOuUIVdLdPJQc4OZi0mmaSwIxdvXQWUapmLQ24qiQhZA0kHQ49glo74fQJ/QIe71e1FCj0cp5VoqWYoGcYn2tb4isBzToslHvk+emKfRVDMftzSDiQ/eIWl03hJBDYRCMhj+0VW6LrgHDE8yaPYJMr5g+fg4eCROt0XxR/smSHPlUbicWEptXcUgrH9ZjKeyqEFWWdhwCmZHz3/qek51Pk+qfVVD0fplNyUWdcjVxIKnkgsz/qqgcItu0UeS+BD8CER6+IfClYMB+XBQyiNEaUE39glXgUJCLxK0vxeLCRS0jcWCQAWNSlPiA1BE+0Y/5vUmmmWEbzwSgTCCEIZQiGKYBw4cmJ3oERIwgtsb/ZDXnUY4CqHI+ff/0IFjh4/uJjr6m3cOza7FScnXgyiLJURgUDJYb/bIU48/ceeeO++4447t27c/sfvBh2cnKLnhpkcixlGgEH4sMvvo4ef3bL4TYUAiJG6//ZHDR7bBzT0jt08hAoFC+LNPPr5n82b8Hzd79hAQiMP23U/ORm7eydkD4p0fUQhNHDr8HAKwdevWzZwGPWP7I0cPLZ40/lEn0pSRWIhQOEEg7N26uY/DoGN84vbDB64Y1L4piE9WD/UOHt6zlfMCIrF3L2eJPXuCfnH7E4enAuFw89oPId4nQrN9XgiIdrb2OwaxwxMPzlLKINy82XBkOcViE8dOEBvMDGjvTB8H7BYIw/bHj/QQhZGbF4agVxx6gHeGmZk5/j8BgTRgh9u3bz96iOvVmxgGZIfZz57YTB1ipp8bynE4hQwykA63P/HkNCXKXkty5Nom9BgiBzgzzJx44NlnHzi+ngNx+oGnHnjgxFbUF1w6bD96oHczw0DJ8T2SDHtnTv/p1LaJ2WPH1yMQzz46Ifamjp3YHAjJT3ziic9umy/9R0okEpqwePJrYhAZHirzEdX6R7RLRhGXO+swnQLJiV8UjJQMMJcTjI71erGHODOc+uw2FJYj2z716fXrTx6ZwFPCQ2hRBTDcvv3wbCR8OQ468xyXqeAtks/m9pumDUUF0jz5SysPAk4DspcbTov7UC+l3eFm61lgy0IzEoscup/k4/0He5G4l4geeGzL+mdnVb+UDoUOPb+ZdMXtZFQfiswz54zCEpAoghxFxqBx1LiFbUpJCZlv+cwiGk3VIRnV8O3brgppfjhlBmVg8m60omt0a3AcpKKngMr3DStJw/2WCmYAjUKsl5bomyCaoGNJSwZJlZkp4O+q9OOKhj+oF4EJKUqxmr/KzKUUisR6R06Qlrh/NqIxxjKzj22Ze3b23+KuDgfu3zwQko883FsIBh5UUtpmvgJd22ybwIpa2+hv891EM47PVGv73Rq4XVlrmdkE+NlElQq6CXgk0/CLDmhVs0gx2XTBjhq4j6+4bDL8mq7PclaH96BGwmuDwyw7R9UmazXw62Ynbtpx5ikMjKaZ9YH5FosixIxPaFlizYdQODx9bA+piQempCLNzH74sfH1z/4/1qT814MDGLBbHJuYp1MMYHANuZ0GmWIofp5CtxS3kiDdovIc6QZeYfNnomCuKlB1O+QHzg0U0jWCIJ4QBHndFHTStK/xQCsTwDWDUGOUJSFNFWCgLbnIF00VOV9FGHgVRmilQTEpRtSNcxjwGfqRvSVwQ3j6KYJh5vijKrEA+8ynt6w//se0V5z4LMlIQgF7xVO9eWQkh0HgwWOzwXywOpVcmSJBeIxveWFLanWNBxctT2CZbi5DwVaJwxDEMqOIFB7PiQEMfF/wm5UKj3q68X7E1Sgwh1fGcfU6XpGJB8Fxm4KWrP/m7XamlSIYBGhEi0udxxmBhzgMe2ceOPBH1PjHaHbNp2jv3zx6/1Y0JPswPLggDF4GYUjHqdFBdUgWpfg531IkVW4MwUCPBxZt9fMw6BTZJpHGp2W5OjQVmrjWDrjhAgxUOrYhUxZuk1evNQW8KelpfRjqMii2T5m68QAGK7/UFNzIBRhOPvun/+7P3n9snM8x+vdf+LNjf/rAVhp4GMAwPU8yvc7sWqGtoGyQmO81FGb5HRelgsVS/a2ds5iGz+RSKU3QOimznajYYLWsAodBa+oUxmVgdhI5PsPXrkhaE/ejLOExXu0lY1BZGEoKKvlM8JjvuiAz326RiOnoJs+gQNnQSWQto63ZzEzyGZAiW+J0t5EABrIhZ+bmTh4/+elgohXtnzq1l4ZhAgmJnWICLk+mV/SUTnyHmkIxDbIjUqgVmETagak84qZbXFOkJdqCIaMWIAWZNJUgeycuywpwOZ8IFKeAdgTfl3CTpJtID3HDRDA1ERzLIMUSpd8DOSGBlAZdAH4DfmUyoUZVhd8H7aXpCe5QzPZhmCHzsQ8CGdTc3d5DMGwnv+LJHix19IVxFb48xb10yi91RmMyv+SqmgjDxJHnNvf9Sw5DMONsJhh12HNnH4ZHjiwdBku4sF15Si11pm7SW/oThKD38PN8vIXzw8nHPvWZZ5753LMn5zg3BL4VdQs0n0ZuXgeTyq0feHxz388++cDT9z79zGee+ZO7nv7UqZk+MwRmw9EDy5lS8FEjgmFbMBi7d+bZp+/73HHytWeOf+6up1FbcuOJu1bbD29bpBo9UKoJ5EiURecvF0kZMAOy1tg0ihAJh+cRhr2nPnfXM6fPjz6dfua+w1s388Fp0pe7j0wsDkM2DS2CQVig9w5ZttIyknpXgXjgburw5j2bTzxz7+FTfNSJpAJ6nJ+/6/PcaEBCZpiaz7MKJosMSGMFJesXKpLogmlVCmjgOG3PFvV6gb97h+VAa/HqcKCZaF63bblQlATbazgg5vNF8Ko5iWqeRdEuKLYWTl9ZccJOEQtPHLn/zs2fv+/0DB+d30oo4N7Ww3d9/rk7SC4MmOHyQReDDfsuaBXX0d1x0XQsNZQkbhEPJlJlPK72GaQa6CxQ6h7NykP7EVuOBlIC3BIwK+3VIMUgF6eKimgQVVZv6mqIV2+YfXDP5udOcA25dWt/dB7pwReeIG5AVfHgbDgcmSfRIcGG15xACx7dGzWLDoVXgsDZgaaQyfbr4ASpjJToymFQqFRiUI2d6l4EeaNFGY9UJa3u+27t0p+7nkSlhQ8d3bNnM/0XBO9IRdx5x517AhS23370UC82AvOtVKENi4FhGPwBDOj8xfNBVY7As+AJmT7PG0YvKYAhXaAtJTx20QpP1yGRMTRj9Qq78NlUNEL/OAVw9+zp80EQwiQQyJ3YfWxCCEUgduUJupfDIJRsiDMJXaQ8Fw7oOHTROaLhkgCGcoKK0lN1H4dgqPnoSyOPVE2aq8pzoleJIiNUlCAmzB57nmJ1d16gPgyIw+5j28JUv2CRhUsouVWtIAw5oQo+WrwFEfKdclMwO/UcV5UuA6fR4Y1DhVmNgmdSSV3mVjMgIlhirkVzndUmXm22V7O2YFCbQQyJs08hDtvvuEAUxg2G356cjYRDIk8DWea3k1e16PgPCtTz9sSw9buaM5winB2EUKg3e+zoE7ztvP2BouRD80cmSKmGRWKHZX57krmdRXOSF51TswrEk91CAmV+RR5+8HnuS24fYIAg7H7w0ASv5cFhWH6AX1rCO12iN7wqRLOxZ48c3t23l3h32L778JFZbjORprxpYzUXUYgsyocefuro7kceQX545JHdR5+k1CdKEPxYABAQz4gMhSamDh059uSTTx47cmi2FwlRhTAQPkYwUFIs5XpRxYaJiYlehKJUaDlSqtzNn/x0nkaCxEAxzEtY8Kom/XTJG/1kq0q86byYiYL/ofKgmnnhoNrNxwiJEE+PFsSIAiQRYuQN8eaHP1Yiko9Si0KsVPHR1I1Z3bwEPMPl5k5yuZT4Gw8JKvN9qdIOdb1yZgDDjX60VSdBELxqTStW9JyVpPX5Pp4oiKC7fsd2M/laJrPwfLWbnARBFEqZuK+qluF61ynqtPYJYYALHu7HspYHEYoGXtFD4P8+tjDcolt0i27RLbpFt+gW3aJbdItu0S26Ojo/4BriqxXhx5FgWlUw8MTr8N/8NRwEIYhUU/0SHpoIU0GL/lhsiBc2uYpY9keOeEBmZDBjPRQSeSUTGqIXQqHzhYVv/kjFSDBtn0dqKFgViUxzorwOCNboWHBUVuVLJV56dHgenjCc6N3sH/EvrlksLZwD0R2u/iUMJ1YWeLm8laTIoAdgs6dfeXn/m99B+u7+F783HQxMR3oLBWzSTRDFy/ITikOlNKXhjFnejGiHMp+GyVy4Sp80PCA6DINSvfjctROHgPggDGdefmvjpsmxsQ0bNoxNbrrnyy9OR0A20iML4ZAOljp0yyxdASrM6jQKhsZa0VqZRZ1W04Mcs8Gr1nWAWqfMm5FheatWYQnoHwel00ngfkEHtVut6mD77ayebXI+sJOaU2zSylDtlk4ZhUmQchCtVJ065HUjOOc0Xffaq5dzsSAqMfHM/o13T26ghQ/5v9HRsU1vveh0WNPr9RaAgdk114Cqo9LsKSchZyGagUoSCmXJcIEWZmhR/VCFQckGg8OA/OFXRZpP44LIJ10gN5gZ3BcycYhnIVcDpw3xFl3c1RMdfm0R+EQ17CR4f84Crw6ZuMbEKBMTGZBZet7nWwaNoDQIR1FJvP3W3bTqIUFAxLf77mOsmclaC8KQMlASVNP0kOBZQruCbwdhoDKmqpVnKsKQcx2H6Vm53ymkBu8UHcHF403q34ky0H7HgHjJzUJFpxlzEme0nI4noRV1uRxgkEvROtz4PUoLMilaAiEr5eI8F3EFYAjFRqZ/sHHnrgCFCzS68ZPsrpcjYXUBIdnvFFWVw0ALdBg24zCkQasm1ALBUEzoelKoy30RSdzAYchZSZ0XEk44wPfFnG3oBQ5DGaT2MAxUaFAVqZpsHwaRw5AnGAii7DXDwEWDMP3tjbQe6iUoIDM8vW/T26GF6qGlA6HVUJGlo0LHjBepemklRdxQs4hXpSb4Lgo3yecJ0QQD4zA0FSuDx6lPJ2xI5PCITFC2BtzAMetyGKqS1g06Rc0HDwFAZYNbmoEJdcnI4jdfc6dATRkOT+/feJ4Vzv/dNfkC+y/fGd2AOERIkY5cZj2owRLfGWxMop31NGxFNgEmU1FkqdmuXY5DJgdOoUUTk1v5IOEzk9NoccMoHecTzKVqCTzaT7S6VpfEoOGTJAQuIn0UwRKerycBBUS2XUJRkyt4NSjrBiremgSJrJO9VhFJuT6x0A82jg1zwSj9m3ztafbj1FfGEIdXaL1t4eoWfLvuRFPw2LXGlqgCXqa6eQIAAAmISURBVOSV1yZH+wyAtIuLx7GdL9z749f/x9+9tOG2se+cIdsyvDaToKRWsXHNNdSpMOD0m5sCFCY3vvDJe+/bOLmLmGFs175Xz/7D/3x77LbRnV8jy2KNwrAy60yjsfzyxl28J4xtuudrVq3K7nptctcuZIrJV8+e/fu/I+bY+UWOwhqFYQUI2zb95s6BPBh7KRT7r3/zI3bXCy9gP5l89fUfvf7Dr6JFNfk1cUleZoosa2FBY1+ad4qELia5hFP7ci66/LrwYhxS18gTkRdJPo5ydTk6+a0f/tXZ13/M2F2oOva9+jc/+uv0l/Ds2KZpWtXoyrlgtSS0SX9Hs/Ofb4E2NE9WOT+PvK7ystDnXQ2dcd2zHCJtem3KIhzZf/foQEOMjr3xl/9w9kfsR3+LGuK2nd84+1d/C6/swzM7XwwvVjFRKWhQUHW+zIIkJsknUAyFZmgHbqLKZMOOGiTTU7hNNYPnNpRKmi9wJFslNJEMCaS60A4YSqdFFSDVr3oi8vk2aYO/dilYIiktgEwltJtkvBDRIhD9xRqWRSPT/3Hn6AVV+dJ/P3v2x+z1v/5vG0ZHd33z7Dd+GDrzEp4e288rP13a8trQDJhUpyYUW07bQg/Ca9jdLlpXXoWJru1w18FiXpxl0MqMMi/PwGF0r8KcHJPsBLiZfNMHVnRYElIpZlPvquXKzTy0bJtXy4i2S+RuZD2+urbRhTiqSfS2ck5HGcAgdvJuBQ2XwvJn5px5bXLIZtjwF984e/b1v/8mssCG0f/8zb/81pfeIMNqw5enaRG8S271GRtaR6WShkIckkWaZGT3C+gLTMSn5jYz1RbA7lKX6fW10gqlmEHJIQcsb6poO9s+zW/nc7Fa9DbTVMHBIVORaoGAXkcWIqM9Xgm+zSmk9JraIqck2oeB1lnIGdoCvfKK9C8bd902ZEdP/sWrZ1/9T/u4pBjdtQGdbtrdsG8apcilZqTaHp4UX0xeMuWsrVLxAL3KgmLqDLQaXxu7XC+ydJQ7DTQJLaPmTfJHTb6eOh994NNaSZJoDi0rHpRP91hDS+UGE1Eycl3zHENrZrPZ/AAGqm7hl65QbX0hCl8MA/7dte/rXycleYl7MQ2LzdIupi+BgXw/JiFLZKwhGGQvT1U5opwbaF5ZC2GQke9LtF4JOVrkReBGrtI8PRKcfDGNNH43S+IxmfvgWs0VCnVIVUgBDTpFPoGsY141DPPQ5TBcLhsuppwtNOSgrg2fhynKzMowsVEyWlxIMp/eeSXpd/U80xVGpp/ETI+pKBuyjskCGIh1snle5qVWajoCSyT4cg0y0xId6OaNNtcrVKujSktPOkbTwL7CJS5frEEwlz+Dc+Q8DIOxhl3oRWwI1OfobQM+IRgWSxWV/KgRRe0AGiRlmpkuRrUoo0UR+svuWLQ4QjwKWikppyHOZx9LnqErZDdYlspLBal0sUpLMqAoSJkeRK3+WgzpUgKPml7f+ECdwtfroQOihhoneIYLizUshyKRi7hhdNfOnTv3ffWN70+OkWcRmBOjHIaReSoeXZmcmuQXl/1E50lkSbWzSutlRsQhTYGssGnT2L5XIjHxlTcQiNHRQEByTTFfNbRFyHeXUVHjcpLt2mqtGhqJRIfthsmdu8a+BLye5kNfeWly8qWvBqwytl9ZPjd8hCgCof337BrIhtGdG0b3/YdsPVtx8wnti1+cnv7SZHD8RREWr+DwEaZY6O17zguHUfQf7mHNRiFbLGYL2Uz+i1/l4zGjOx8KhWIrUt1FWFsVLAYUi515c6hX0IuXozT16sy3piPq977OT01+TUFPe0UWF5fX2uq4AcViI8F4wwCGsa+eUc688pU///o9X37je98LzMlN3wqFhEUDmYoq0CTbC1sQ1f56kgo5XHRAUgPdQWvh4dG1whoUteTO1QVzaeyl7+/jkavJybGXdlG4YvK7hMI8MPjDQwte3UW/qFHJoRcRbLWO25BoVUS/pHbcNjpNzC3ysVaj6aKp3ahfryJZyyUhJMZ6L/bHIvtas289BcxBtsTXH0IU5hl3sS5yrWp87TREwjq/FcEo0khAR0QvgRbwUiEROEYKBajYiiy8tyIkUHbH/iFLcmA3ngdm192vRGhN7flK4w1HatN2tlGmQWLDDrYyeXoMSqU0YpEt1Nn5AonkQlBtw7WzDi2J/9D0t7m2GL00YsN54e6XldgCEzKHWTrKeJyFr3YXbKUGHQWp5Wk8cJfmVTQJBgrGKGsJhhAt2hNSpt/k8ZpL41acF16OxLgtuEg5D5VJMgsAqPW3BV/NocOYwUbbNclrQS2v5ninyJbUTHlNwYCNCym96f0bJy+LYZJZec/bwogYtH+RUVnNddIWoPksa/2t4GXIf6KRE7C4Ye25gUcFHjnfa2o+F8UwYyPTL78WRLSHsEAX460XxZjIh6VDi8GwEKnZ1avZc7UUjtGsU8rygDP7X9s0dl48oMIY23TPy9MjlA8VADCfylwCtdZYAbgrEuIx/cq3ebbLhn62y3denhY/TvOzOcUoH3D6lf1v8tynN/e//Mp0KHzpEuM3P/HkH8p2mD6DNC2GAEG4VhSGjOVgPcaoCM5aEoyXkYANF1AMhLkIiESEkTDFLK8Jh/xQqDkYKEUduab0w2UkUPEjIUgUjdGKXygcl9Mn4klQTSoWrXrlFH4sW2gx1lQw6RN6FbwEuM48SIChej4kHGQVo3w91ne/FqIgZWQAw8iIICzuUqbZUMUyzQWfgVpXWDzFVD0rOxkh44huPlk0IevFebRCZSYa2nbTcJsJvwp+Llm7bEXYG0vcNghRRgt2D4rhhxatZnJR1IqWts4lfYuWli/GUw0DOSmvCSwtG61oc7BkNZWLF+wE6BW6gelycg1UARsm7jSoZjRpRHQDZEtTFoVBrA3nAneTRc2vSGK25RQNMDLMQRjSLG/nfb6qN5cNHYlgMCFFWZHAynZ+rUlMquKiMa1WkDJV0ckWy8ss6pIoekq7CB5yeSFu8AXA89ynknhUzs/TRR2lDwMlhPJKmfmVb8k1UQgiYLZzuYpaySYdW1rukAi5mKxEUjDXsiSWz9XAYnqiU2YG+FW7xbmhS0uN10yIdwkGneUba9HGtDK5ck2rFhzP9ZYdaUE5oaBmieoiUF15HpVW8CPFk1S5XwNPxssUEYQov15cfibCapDh+XHH0eWMVq2k11inXUUSgloWIPCdG/00N4yo+SL/D8RgTPljSYEXIcK1exO36BZ9BOn/A/mxIwiDdRoX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9" name="AutoShape 4" descr="data:image/png;base64,iVBORw0KGgoAAAANSUhEUgAAAQYAAADACAMAAADRLT0TAAAChVBMVEX///8AAAD8/Pz5+fn///7//f/6AAfu7u78///g4OD///zz8/P6///MzMz29vbl5eWvr6/Z2dm9vb3U1NTGxsbOzs7i4uK2trasrKxfX195eXmKioppaWlBQUGXl5dZWVmCgoKfn583NzdJSUmampqIiIhRUVEoKChxcXE6OjohISEODg4wMDAdHR0TExNTU1P8egn9iwn///P//wvuAAn+1wrhAAB7AADYAACnAAD9mAn93Qr/8Qv//+v9jgkpAAD9qAn8dwiXAADAAAD//+X2fwiLAAD99wq2AADiAA/CXgATAAD5lQn+57j8qgofAAD/7OgxAAC/FB+tbGv8uA7ZwKDaxI7EdwCjaQCjXSDbuZCMZg+jXQ6/lmPz6cj23cvNpYC+s5uqUwDXZgDOrnT8xQyyoZGzkxTCcQSzgU7kfBPnzSR7USGobj3Vohu0cTJaNxRAOEbejQetgjxDDADptBdPIQRpOQuBUw2pgA3qpxjnigzOdwDDnlqJZTqMSAssEQBVEQDWkB86IQiWdBV7XVbRubz6s63TpJq1OT1zHiTnkpLXKTviWlu8WGL/3efFio7zvr7PRlGgFR+ICysuFlUAH3pjDTprAAAlFGECE0ZbBUqYBi+yjr7/y9nldHKTOT2jaWuhMjW8VVjxvrLYSlCEIyJKMy/amJqrdnPHzOoAAFQAADELJlGXpMIAAES7P1V6O3BKWncEAx5KVIrqyukbKHMAAGpxcLDkr2KdPAn/66D5tpDdj2+/YED/74Din1n23FLSs8CqaUqMMxHaVh3XqlaLYliQixo/Ng3XtizPzhZSVRDMcDr9uE763JCalgv//1X+/3T//6hlMDdiXwCSgGPhKGlFAAAgAElEQVR4nO19C4Pc1JXmuVIXKtVDqpJUJZWkUpXq/S4ot+223Q0ObeNH3Kax2wYcu2ENPWASzKyDh2CYzeDsJmRDYpgMXkJ2AnmxJJPZ2Z3szKwzQ8LMJmwIySRsNvt79pyrKrtsd7u77Xa7MT5gtUqPKt1P557HPeeeC3CLbtEtukVXolAkEgmFIByJgBAJRwBGIBICCOOBkRv9bKtIAochFMNWhyKxSG9i28REKCTQbuSKN2qe4yQAEukrXJPUaKuI4IkXHVfEeS9HipaGP+nGhX0jqXhXfKBrIoSgF4vhH3z9sdBD7/zm8XenevSZkLnSja5tJmoFyBlXuEazacuiwJSLjneiC90RvaipfvnCft4UryMM1OBQpNdDNCZ6vUNHDk597+EDPYQgHEN0rkAuvWkmZeIAlqfiG/YdRER2fHzTmqPjScs38/hHZz4w2UPO6R/HIyUBfE8CkHwnBVEj7qiSw/FUNNBUx+TXpsByBNxNpUHxTDxI5/j3JDxVW1EQkPV7E1PvPHloYmJ26uC5f/3Xc+fO/XZqGohBYlfmBnyQNAOEoVCKd2RgZqoTl9q6X4WarWc1KDoGc4AuMqFZNLI+2Hjc5EcS0LEMJglMizNZZXmTZQxGEKkMmhUjWwLb1aua5UhN4gNgiQTTJAbVolH0wK3Fq8UVhWEkFo5M/eapQ1P/+N7xU6dmZvbOnDx5/Pi5gxMRiIVDV7qzxjqMaQhDsiWpfg1kkGqWxAwQFaaqRiGKDbDydGVHoX4RrwEejzfoSFsxupLqOYIKao6aBw0VyvSe1QZeBXoG8JgkIwx4fVkzXPw9E7+xLUOyK+A5fWVhiMXE6Xf+aWrqvVNz67ds2bJ+/ZbxLVt+9avT7x7chpJTAEFY6E43YMtMSmvZNdsHt2PnLGwAs2WGBzw9i+wcwMBlQ8qV6LgTwGDV7Vo+Ad1GvqhJVYRBugCDhN+iNOm6AQwW3lUiGBCtZFfq4HUrC0MkMvHQw1PnTs9s2TK3fnzH+Pi68V++/4UvvP+p0+9OTYcWxGAIhrhcJZVgdPGQJSPPM5XepE/vzOcwNEWCIe7SG476HBgxVQGIxy0UoZV5YQAmQtxJOMQpXY3efUYbwEDfZq4sDCgcHpp67yRywvj4lvF1O3bs+PX7H+zY8cEf/vj46SlEYWEgcib/0zXAzjpMlphXK5QFlreLYDUc7C6lQr7KYahkeafIgNV2mhy8bhYylTKTZFZyWz7Bhm23LeCygWCogInfoSKM2VymYUImV2MmQoIdJpkFo+kWuysFQGAdhXtTpxGF8R3rEIN169b98tcffPjh+Lp1458++fxUZGThThENdL+Ef9Q4bqJxCVD2p2Q6GCeNmE4KXDEKSTohRum4BMERAdIpIbgwSmclAaKkVAWJdgU6gl+q4D26KuAJPS2KMDiXAkV3VwaEcCwwm8KEwvrxD3/3y999gDB88DsEhODYsWPL3PMHe2hNRK5sP9wAyubNTnxlvgrNAg7DxHsnsUP8jv3hl79mf+D80Kfx43Mzj0/1CIUrq4wbQJqlrtA3BW4E9B49jij84f0Pxkk+DqGwbu7ux9efOjcbCQloQqzQj649wpZFkCGmnpvbMv7LX1+MANGWw4dRf2K3QP/iRj/rdaQRZPZYbNu5k1vGP3h/fLg3cNHw6aM/fRZ1x6nHt5GzsaizKfokwZGS1XnPo+1bT174mFzQEUlIlx1C84ItoUFXRxE0o0PC1GlUlb/7oN/2gD5E+uefv/1/f7VjfMvcE4cQLHFRGNQCJLkmF5R5z1seZOULHx1zoS9qXO50XVcYRgiG0G9Pod34wY4PB33iw//zs9///vc/e3fjK2X26R07xtefendbLBYKz/MF4vAb7bJ8uuAyNKkz0C2zbBT0RqucB79RJc852uxo3Xy1kwS5WG3rMmujoE/ZIHVEqESThYYNYjfPKkKCFRCHLDciDAfsRiG5CtzQOzeDynLHjn8+vJ6sp/EPf/aPU//0zk/vfuuMx/5kC2oLZIep2PwuVp3lL3xQ65BkaWjpMppKJjgOGTpujZ4/Q5YHckOxDFoFckmIFwNuQDPTZLrSINvK8QC9kZoPLeoUaE+2c1BLlRyIsusKwwiyQjg0e3qOW06n7/7JU//rpz//+Uakt97c/6UzDmPPjPdhQMDm+4YsGxoMIBhQNuQ1gkEAw6ZPKRd9Bo93dnQKsmhEVcl/ziEMZDdDLu2WPM1LsnzezVJTTQeqdLmeSeereKBes/MsXb6u3ICOtDB1fI6s6HXjpzY+/e1/QfrWGSTZrzPGPsdhWP/Eo73exHxfIA4bMAQDygbbIBhEhAGFBXkRkPQYqXiSDQhDC4r5FPpcAQwJryAUa7KeVZOySi5Iog8DNHzD9l1oGbKcvr6dIkzW0xSJBoRh3Y7HX8CWV7uunXcrjNMDaE0iDM+d27YETaF2ODfYmlznMNSgYyjFWhQ5I5siGGzSFBK9YrAL4PChNoXZUKhi55DBsaEPA9cnNlM09Eq8GkhMvN4whElCbuHuxLr1P7mPXUwXYAgvwZx2XRW9RT+F25wIugeKm/FtSBSKfORMKiTyaZBqkGjlzAwkG9zDqsXBR48zXSnYgoC+kmFBokPsgN0pmkWZ4tQRRN+A3HWDIRIWYpGDCMP6wHQ6ufHei2F4dh2HYc+5iXDvKryKDEo6/zo894pTCG1IgiHwLseff+ESGHasG+fc0ItdDQx+o5W5Dg+94oSaojd1goacUGMiEOO7n74IhgfJySAYIlcFw0eFaDx66vRcAAP3pS6Ih3vvYv/7KYRhy5a55w4K4UUiFh9lilG8att7aD6hcBjnrsTJe+5CCD553wuv3b3pnjd+SuNR62eenwJhaTCIQ9slXnwtF6wMhcMhUeg9uneOq0zODjtO3YNi8r57do2O3jY69gsanEVjehbZZtEwnlIGvUA7emdJvx5dVAUWk4tdsSIUjoVQVUydwF5BOHAgEIcf/JG9f+w2pNExhGH93AlUFKHIfD7FRZRukfk0eIPBXz58J146iBecUxhczD7CxZ9FsrpXg8KxMLrQ297j4/LjfRzWnfr5O9Nnvj82etttG35B4/Uz90+heTGvhJSsIb7NMCddrVSL6DpBwS00VdCaRdeGfLZO8Tu1BSJakxk5WS1myYckGNxsNQF6tUvBjgyT65lWQwKjUewKUGtVWqsDAx+FixA7DHDgSMwd3fjdP59EGtu7pc8MfNjy8vsb6E+eJ+5aKVBMkTEdp4F5/JTnrpVDL7oTjTMyBtGLMjIBDBSfbCq2Cmh4VrzAlizRDVZZQ3OJyZf/5PXBITyCQvLcSTQduHzgOOzYcmr3T37xyMk56ixzp05PRWAkHJ6PG3JsKPjc9ymGXKsitwVtVuNv1dHKlqvbEst1K9QfEIZMtptDr9J361ko6sgt5Fol8YJssYwOqLtK3EA0wnUmSsnzOOwgy5EzCHWJ5w9GFh6DGx4Vvcy1ImfScEFQTEbt0WtZqNpxlIyKQtYywaCJogQtS0UvrA9DwsHblWjUsWCVZMMIpXUI2DHCvz0xQ2+egKBBWWQIshcIhbnnz03EYEmmk8qkZP0i16pgyVVbYarY4kHsTg5cbGjBEh1yEBAGrSXJDO8TMlXIDmAApom1PB7V2epwA3eXEIbQxG9Pz/VxCGg9Zw4uGGa5WAgtYWDayUvoQyWSuM0LkMTX6ZUTNqRymWC8zTIgji6GmK/wIKaIglPLZXRIdd1UHkoqCHgkZULURjkBRqW8YkPwV6YgCoPqgnCYmQtaPiACYeb0u7ORWKyHSF3N+HwLHUhrxZ96xWkQjAqFAeXDqbkLQHCGQOn4220xUiax8FWFKbRqu7z4VTecYn0cwpTsMnXu1KmZufP8MDez98S7UxyFkdDNnQoW7sNAKMRiE1PnTp9CLcnp5KkTPKofZIctlgr2UafzL3lkBC2I3uzBc++efu7EidOnzx2c2hbhOVEjI3T2GrjBJ9spCMEYqyPzrpVGIhPbts3Ozm7btm0C+SMMK8EEjAxujwNQu1LK3Nohgd5/mPLfiBCF5TCBKmu+RLksCRSOIv9n+HIfhpQCih+3EQbTQodC9n3cGn7qerXkmijEUSCJSSiMcG16peutzlA7TFYqMZBYotSBWoIHWVyjZQQwoJfELA9djWrJZEq8Y+Clfi3eWjCCdwNJCAnhIKdDoCRZntZwRRgYGxprNHG/IJERXDPRIPY9YJKUagUwZGU0pCAXN3JK1PPUKGX2lNGnWjBH9AaRIAhiiPeFSEREFEIK4dDrzRutGpA2PDBiYjuLUgb5HhFoKGQn11w334ch7aEBWY5bBdetWVKhkMfDTofnQa4pEgUQeR+gRPIe9g+R3PBlaEoOg0pRGDSefbvCXYSoNeAGzQWoxOPIMnqyi1gxsBQw6tevQVdFxA1RryRoRggMcySRNwXKFF7GeHSihp0iLTadWp38Jg3VQ8HvmEGuNMqGgm2jU110PSZ5RavLpETVL665MIYgQr7mWHYZlGwr2vKyVoScqqXDEEU1oYqU6kifeFK9quExPnZCJwyZEt100iK6IUhRSGtrz44QFMiajmk7kMoUtGy6VIv0fdCPFeE7qtm1btmN2/VsqWsVS4vfczOSAGrGNbVspawm8362vNZ02eoQagrh0gMfQxIIBlEUBfrvKhFQuBmgLMlE1i/jtsWSXofvkC4ZmRINQZUheXkO3YKkqQas7LyUgKRKP2olz5/LbDgX7RcutZzExaJYxSF4mXfx/C5bdqQaZJbQrnz/d+tGAfzrYMsbLSlZEQ2FErvTAvepk7qAf+LBDzt2FCRD6u8LxaROJqhkJGmAOy5zGJL0wqOKzBucovNRukMVKBu9m+ofA55rBnHcj0Z1+kapCK7JwI3rhI5CP64qXFfjI0j0l9S5hA+nFE2auoZwSGWA9sq0PDP0TvLNhMy6ZSYm0Y/IOuhGlYtO24W6Y9OvKZWsbjRLbbO/n2uVqyXwW37Lg2Ld6fhoV3oV+iKradeKILYd14U486oW5Fpe3YeuLjTKLmc1jznRTtnNQaJZoNFO9GSiogS1tlMvgc68lg85jca+yxWnyuNGZg2sVqkpJxuuWvXcbjBZxl2R7HPGhvif4hQd+maKU6hoW9PrtWo0NyLFR148ClgFAVzTgaJG8Txsg1yACt9nfvBtFv7JJskHycptiZIGMwnadvUSKvEi5y0Gjk/GucmBo9F9IteiMy3y7sE1EEl6hBJ3a7Q8RcOSdcgk1Y4I/YEPb0Um8nlsaBxlEK7RBuEa+qS7oHWC2Jbl8d7fJCZOOBSulhogV+rFIjWNUsNafRhKlEPrFrLZrEZ3tKQMMnE1mku6rWy2Tv2fQMEu4gfz+gA6gcB0dXJy6Z5immBoJINZThwGlRXr2RzkdLBYMxE8cyK/EjBcRJdFrShWm6iJKYi24hwGns3GuaEPQ5XYRi4MYIAsF3E0Sa2r503SDeSXITdwVyyXpDlIXBYgDDaer2l9GApB56RJT4wDzRSEQeLcgJcwgb6UfjmO3yLhL7MAN9+BlSaJackC5wY+xmC4YGf8tg2MphniebMglypGjj+32ZKRj6UmsES80CGeljpAYzZ0ocUSpSqozLSYYGWNjA1u1UCPvZiS6Fg0gAHP+wwSfLIrzU/kMLQ1vC5RMGouWAWt0kDDWOuUIVdLdPJQc4OZi0mmaSwIxdvXQWUapmLQ24qiQhZA0kHQ49glo74fQJ/QIe71e1FCj0cp5VoqWYoGcYn2tb4isBzToslHvk+emKfRVDMftzSDiQ/eIWl03hJBDYRCMhj+0VW6LrgHDE8yaPYJMr5g+fg4eCROt0XxR/smSHPlUbicWEptXcUgrH9ZjKeyqEFWWdhwCmZHz3/qek51Pk+qfVVD0fplNyUWdcjVxIKnkgsz/qqgcItu0UeS+BD8CER6+IfClYMB+XBQyiNEaUE39glXgUJCLxK0vxeLCRS0jcWCQAWNSlPiA1BE+0Y/5vUmmmWEbzwSgTCCEIZQiGKYBw4cmJ3oERIwgtsb/ZDXnUY4CqHI+ff/0IFjh4/uJjr6m3cOza7FScnXgyiLJURgUDJYb/bIU48/ceeeO++4447t27c/sfvBh2cnKLnhpkcixlGgEH4sMvvo4ef3bL4TYUAiJG6//ZHDR7bBzT0jt08hAoFC+LNPPr5n82b8Hzd79hAQiMP23U/ORm7eydkD4p0fUQhNHDr8HAKwdevWzZwGPWP7I0cPLZ40/lEn0pSRWIhQOEEg7N26uY/DoGN84vbDB64Y1L4piE9WD/UOHt6zlfMCIrF3L2eJPXuCfnH7E4enAuFw89oPId4nQrN9XgiIdrb2OwaxwxMPzlLKINy82XBkOcViE8dOEBvMDGjvTB8H7BYIw/bHj/QQhZGbF4agVxx6gHeGmZk5/j8BgTRgh9u3bz96iOvVmxgGZIfZz57YTB1ipp8bynE4hQwykA63P/HkNCXKXkty5Nom9BgiBzgzzJx44NlnHzi+ngNx+oGnHnjgxFbUF1w6bD96oHczw0DJ8T2SDHtnTv/p1LaJ2WPH1yMQzz46Ifamjp3YHAjJT3ziic9umy/9R0okEpqwePJrYhAZHirzEdX6R7RLRhGXO+swnQLJiV8UjJQMMJcTjI71erGHODOc+uw2FJYj2z716fXrTx6ZwFPCQ2hRBTDcvv3wbCR8OQ468xyXqeAtks/m9pumDUUF0jz5SysPAk4DspcbTov7UC+l3eFm61lgy0IzEoscup/k4/0He5G4l4geeGzL+mdnVb+UDoUOPb+ZdMXtZFQfiswz54zCEpAoghxFxqBx1LiFbUpJCZlv+cwiGk3VIRnV8O3brgppfjhlBmVg8m60omt0a3AcpKKngMr3DStJw/2WCmYAjUKsl5bomyCaoGNJSwZJlZkp4O+q9OOKhj+oF4EJKUqxmr/KzKUUisR6R06Qlrh/NqIxxjKzj22Ze3b23+KuDgfu3zwQko883FsIBh5UUtpmvgJd22ybwIpa2+hv891EM47PVGv73Rq4XVlrmdkE+NlElQq6CXgk0/CLDmhVs0gx2XTBjhq4j6+4bDL8mq7PclaH96BGwmuDwyw7R9UmazXw62Ynbtpx5ikMjKaZ9YH5FosixIxPaFlizYdQODx9bA+piQempCLNzH74sfH1z/4/1qT814MDGLBbHJuYp1MMYHANuZ0GmWIofp5CtxS3kiDdovIc6QZeYfNnomCuKlB1O+QHzg0U0jWCIJ4QBHndFHTStK/xQCsTwDWDUGOUJSFNFWCgLbnIF00VOV9FGHgVRmilQTEpRtSNcxjwGfqRvSVwQ3j6KYJh5vijKrEA+8ynt6w//se0V5z4LMlIQgF7xVO9eWQkh0HgwWOzwXywOpVcmSJBeIxveWFLanWNBxctT2CZbi5DwVaJwxDEMqOIFB7PiQEMfF/wm5UKj3q68X7E1Sgwh1fGcfU6XpGJB8Fxm4KWrP/m7XamlSIYBGhEi0udxxmBhzgMe2ceOPBH1PjHaHbNp2jv3zx6/1Y0JPswPLggDF4GYUjHqdFBdUgWpfg531IkVW4MwUCPBxZt9fMw6BTZJpHGp2W5OjQVmrjWDrjhAgxUOrYhUxZuk1evNQW8KelpfRjqMii2T5m68QAGK7/UFNzIBRhOPvun/+7P3n9snM8x+vdf+LNjf/rAVhp4GMAwPU8yvc7sWqGtoGyQmO81FGb5HRelgsVS/a2ds5iGz+RSKU3QOimznajYYLWsAodBa+oUxmVgdhI5PsPXrkhaE/ejLOExXu0lY1BZGEoKKvlM8JjvuiAz326RiOnoJs+gQNnQSWQto63ZzEzyGZAiW+J0t5EABrIhZ+bmTh4/+elgohXtnzq1l4ZhAgmJnWICLk+mV/SUTnyHmkIxDbIjUqgVmETagak84qZbXFOkJdqCIaMWIAWZNJUgeycuywpwOZ8IFKeAdgTfl3CTpJtID3HDRDA1ERzLIMUSpd8DOSGBlAZdAH4DfmUyoUZVhd8H7aXpCe5QzPZhmCHzsQ8CGdTc3d5DMGwnv+LJHix19IVxFb48xb10yi91RmMyv+SqmgjDxJHnNvf9Sw5DMONsJhh12HNnH4ZHjiwdBku4sF15Si11pm7SW/oThKD38PN8vIXzw8nHPvWZZ5753LMn5zg3BL4VdQs0n0ZuXgeTyq0feHxz388++cDT9z79zGee+ZO7nv7UqZk+MwRmw9EDy5lS8FEjgmFbMBi7d+bZp+/73HHytWeOf+6up1FbcuOJu1bbD29bpBo9UKoJ5EiURecvF0kZMAOy1tg0ihAJh+cRhr2nPnfXM6fPjz6dfua+w1s388Fp0pe7j0wsDkM2DS2CQVig9w5ZttIyknpXgXjgburw5j2bTzxz7+FTfNSJpAJ6nJ+/6/PcaEBCZpiaz7MKJosMSGMFJesXKpLogmlVCmjgOG3PFvV6gb97h+VAa/HqcKCZaF63bblQlATbazgg5vNF8Ko5iWqeRdEuKLYWTl9ZccJOEQtPHLn/zs2fv+/0DB+d30oo4N7Ww3d9/rk7SC4MmOHyQReDDfsuaBXX0d1x0XQsNZQkbhEPJlJlPK72GaQa6CxQ6h7NykP7EVuOBlIC3BIwK+3VIMUgF6eKimgQVVZv6mqIV2+YfXDP5udOcA25dWt/dB7pwReeIG5AVfHgbDgcmSfRIcGG15xACx7dGzWLDoVXgsDZgaaQyfbr4ASpjJToymFQqFRiUI2d6l4EeaNFGY9UJa3u+27t0p+7nkSlhQ8d3bNnM/0XBO9IRdx5x517AhS23370UC82AvOtVKENi4FhGPwBDOj8xfNBVY7As+AJmT7PG0YvKYAhXaAtJTx20QpP1yGRMTRj9Qq78NlUNEL/OAVw9+zp80EQwiQQyJ3YfWxCCEUgduUJupfDIJRsiDMJXaQ8Fw7oOHTROaLhkgCGcoKK0lN1H4dgqPnoSyOPVE2aq8pzoleJIiNUlCAmzB57nmJ1d16gPgyIw+5j28JUv2CRhUsouVWtIAw5oQo+WrwFEfKdclMwO/UcV5UuA6fR4Y1DhVmNgmdSSV3mVjMgIlhirkVzndUmXm22V7O2YFCbQQyJs08hDtvvuEAUxg2G356cjYRDIk8DWea3k1e16PgPCtTz9sSw9buaM5winB2EUKg3e+zoE7ztvP2BouRD80cmSKmGRWKHZX57krmdRXOSF51TswrEk91CAmV+RR5+8HnuS24fYIAg7H7w0ASv5cFhWH6AX1rCO12iN7wqRLOxZ48c3t23l3h32L778JFZbjORprxpYzUXUYgsyocefuro7kceQX545JHdR5+k1CdKEPxYABAQz4gMhSamDh059uSTTx47cmi2FwlRhTAQPkYwUFIs5XpRxYaJiYlehKJUaDlSqtzNn/x0nkaCxEAxzEtY8Kom/XTJG/1kq0q86byYiYL/ofKgmnnhoNrNxwiJEE+PFsSIAiQRYuQN8eaHP1Yiko9Si0KsVPHR1I1Z3bwEPMPl5k5yuZT4Gw8JKvN9qdIOdb1yZgDDjX60VSdBELxqTStW9JyVpPX5Pp4oiKC7fsd2M/laJrPwfLWbnARBFEqZuK+qluF61ynqtPYJYYALHu7HspYHEYoGXtFD4P8+tjDcolt0i27RLbpFt+gW3aJbdItu0S26Ojo/4BriqxXhx5FgWlUw8MTr8N/8NRwEIYhUU/0SHpoIU0GL/lhsiBc2uYpY9keOeEBmZDBjPRQSeSUTGqIXQqHzhYVv/kjFSDBtn0dqKFgViUxzorwOCNboWHBUVuVLJV56dHgenjCc6N3sH/EvrlksLZwD0R2u/iUMJ1YWeLm8laTIoAdgs6dfeXn/m99B+u7+F783HQxMR3oLBWzSTRDFy/ITikOlNKXhjFnejGiHMp+GyVy4Sp80PCA6DINSvfjctROHgPggDGdefmvjpsmxsQ0bNoxNbrrnyy9OR0A20iML4ZAOljp0yyxdASrM6jQKhsZa0VqZRZ1W04Mcs8Gr1nWAWqfMm5FheatWYQnoHwel00ngfkEHtVut6mD77ayebXI+sJOaU2zSylDtlk4ZhUmQchCtVJ065HUjOOc0Xffaq5dzsSAqMfHM/o13T26ghQ/5v9HRsU1vveh0WNPr9RaAgdk114Cqo9LsKSchZyGagUoSCmXJcIEWZmhR/VCFQckGg8OA/OFXRZpP44LIJ10gN5gZ3BcycYhnIVcDpw3xFl3c1RMdfm0R+EQ17CR4f84Crw6ZuMbEKBMTGZBZet7nWwaNoDQIR1FJvP3W3bTqIUFAxLf77mOsmclaC8KQMlASVNP0kOBZQruCbwdhoDKmqpVnKsKQcx2H6Vm53ymkBu8UHcHF403q34ky0H7HgHjJzUJFpxlzEme0nI4noRV1uRxgkEvROtz4PUoLMilaAiEr5eI8F3EFYAjFRqZ/sHHnrgCFCzS68ZPsrpcjYXUBIdnvFFWVw0ALdBg24zCkQasm1ALBUEzoelKoy30RSdzAYchZSZ0XEk44wPfFnG3oBQ5DGaT2MAxUaFAVqZpsHwaRw5AnGAii7DXDwEWDMP3tjbQe6iUoIDM8vW/T26GF6qGlA6HVUJGlo0LHjBepemklRdxQs4hXpSb4Lgo3yecJ0QQD4zA0FSuDx6lPJ2xI5PCITFC2BtzAMetyGKqS1g06Rc0HDwFAZYNbmoEJdcnI4jdfc6dATRkOT+/feJ4Vzv/dNfkC+y/fGd2AOERIkY5cZj2owRLfGWxMop31NGxFNgEmU1FkqdmuXY5DJgdOoUUTk1v5IOEzk9NoccMoHecTzKVqCTzaT7S6VpfEoOGTJAQuIn0UwRKerycBBUS2XUJRkyt4NSjrBiremgSJrJO9VhFJuT6x0A82jg1zwSj9m3ztafbj1FfGEIdXaL1t4eoWfLvuRFPw2LXGlqgCXqa6eQIAAAmISURBVOSV1yZH+wyAtIuLx7GdL9z749f/x9+9tOG2se+cIdsyvDaToKRWsXHNNdSpMOD0m5sCFCY3vvDJe+/bOLmLmGFs175Xz/7D/3x77LbRnV8jy2KNwrAy60yjsfzyxl28J4xtuudrVq3K7nptctcuZIrJV8+e/fu/I+bY+UWOwhqFYQUI2zb95s6BPBh7KRT7r3/zI3bXCy9gP5l89fUfvf7Dr6JFNfk1cUleZoosa2FBY1+ad4qELia5hFP7ci66/LrwYhxS18gTkRdJPo5ydTk6+a0f/tXZ13/M2F2oOva9+jc/+uv0l/Ds2KZpWtXoyrlgtSS0SX9Hs/Ofb4E2NE9WOT+PvK7ystDnXQ2dcd2zHCJtem3KIhzZf/foQEOMjr3xl/9w9kfsR3+LGuK2nd84+1d/C6/swzM7XwwvVjFRKWhQUHW+zIIkJsknUAyFZmgHbqLKZMOOGiTTU7hNNYPnNpRKmi9wJFslNJEMCaS60A4YSqdFFSDVr3oi8vk2aYO/dilYIiktgEwltJtkvBDRIhD9xRqWRSPT/3Hn6AVV+dJ/P3v2x+z1v/5vG0ZHd33z7Dd+GDrzEp4e288rP13a8trQDJhUpyYUW07bQg/Ca9jdLlpXXoWJru1w18FiXpxl0MqMMi/PwGF0r8KcHJPsBLiZfNMHVnRYElIpZlPvquXKzTy0bJtXy4i2S+RuZD2+urbRhTiqSfS2ck5HGcAgdvJuBQ2XwvJn5px5bXLIZtjwF984e/b1v/8mssCG0f/8zb/81pfeIMNqw5enaRG8S271GRtaR6WShkIckkWaZGT3C+gLTMSn5jYz1RbA7lKX6fW10gqlmEHJIQcsb6poO9s+zW/nc7Fa9DbTVMHBIVORaoGAXkcWIqM9Xgm+zSmk9JraIqck2oeB1lnIGdoCvfKK9C8bd902ZEdP/sWrZ1/9T/u4pBjdtQGdbtrdsG8apcilZqTaHp4UX0xeMuWsrVLxAL3KgmLqDLQaXxu7XC+ydJQ7DTQJLaPmTfJHTb6eOh994NNaSZJoDi0rHpRP91hDS+UGE1Eycl3zHENrZrPZ/AAGqm7hl65QbX0hCl8MA/7dte/rXycleYl7MQ2LzdIupi+BgXw/JiFLZKwhGGQvT1U5opwbaF5ZC2GQke9LtF4JOVrkReBGrtI8PRKcfDGNNH43S+IxmfvgWs0VCnVIVUgBDTpFPoGsY141DPPQ5TBcLhsuppwtNOSgrg2fhynKzMowsVEyWlxIMp/eeSXpd/U80xVGpp/ETI+pKBuyjskCGIh1snle5qVWajoCSyT4cg0y0xId6OaNNtcrVKujSktPOkbTwL7CJS5frEEwlz+Dc+Q8DIOxhl3oRWwI1OfobQM+IRgWSxWV/KgRRe0AGiRlmpkuRrUoo0UR+svuWLQ4QjwKWikppyHOZx9LnqErZDdYlspLBal0sUpLMqAoSJkeRK3+WgzpUgKPml7f+ECdwtfroQOihhoneIYLizUshyKRi7hhdNfOnTv3ffWN70+OkWcRmBOjHIaReSoeXZmcmuQXl/1E50lkSbWzSutlRsQhTYGssGnT2L5XIjHxlTcQiNHRQEByTTFfNbRFyHeXUVHjcpLt2mqtGhqJRIfthsmdu8a+BLye5kNfeWly8qWvBqwytl9ZPjd8hCgCof337BrIhtGdG0b3/YdsPVtx8wnti1+cnv7SZHD8RREWr+DwEaZY6O17zguHUfQf7mHNRiFbLGYL2Uz+i1/l4zGjOx8KhWIrUt1FWFsVLAYUi515c6hX0IuXozT16sy3piPq977OT01+TUFPe0UWF5fX2uq4AcViI8F4wwCGsa+eUc688pU///o9X37je98LzMlN3wqFhEUDmYoq0CTbC1sQ1f56kgo5XHRAUgPdQWvh4dG1whoUteTO1QVzaeyl7+/jkavJybGXdlG4YvK7hMI8MPjDQwte3UW/qFHJoRcRbLWO25BoVUS/pHbcNjpNzC3ysVaj6aKp3ahfryJZyyUhJMZ6L/bHIvtas289BcxBtsTXH0IU5hl3sS5yrWp87TREwjq/FcEo0khAR0QvgRbwUiEROEYKBajYiiy8tyIkUHbH/iFLcmA3ngdm192vRGhN7flK4w1HatN2tlGmQWLDDrYyeXoMSqU0YpEt1Nn5AonkQlBtw7WzDi2J/9D0t7m2GL00YsN54e6XldgCEzKHWTrKeJyFr3YXbKUGHQWp5Wk8cJfmVTQJBgrGKGsJhhAt2hNSpt/k8ZpL41acF16OxLgtuEg5D5VJMgsAqPW3BV/NocOYwUbbNclrQS2v5ninyJbUTHlNwYCNCym96f0bJy+LYZJZec/bwogYtH+RUVnNddIWoPksa/2t4GXIf6KRE7C4Ye25gUcFHjnfa2o+F8UwYyPTL78WRLSHsEAX460XxZjIh6VDi8GwEKnZ1avZc7UUjtGsU8rygDP7X9s0dl48oMIY23TPy9MjlA8VADCfylwCtdZYAbgrEuIx/cq3ebbLhn62y3denhY/TvOzOcUoH3D6lf1v8tynN/e//Mp0KHzpEuM3P/HkH8p2mD6DNC2GAEG4VhSGjOVgPcaoCM5aEoyXkYANF1AMhLkIiESEkTDFLK8Jh/xQqDkYKEUduab0w2UkUPEjIUgUjdGKXygcl9Mn4klQTSoWrXrlFH4sW2gx1lQw6RN6FbwEuM48SIChej4kHGQVo3w91ne/FqIgZWQAw8iIICzuUqbZUMUyzQWfgVpXWDzFVD0rOxkh44huPlk0IevFebRCZSYa2nbTcJsJvwp+Llm7bEXYG0vcNghRRgt2D4rhhxatZnJR1IqWts4lfYuWli/GUw0DOSmvCSwtG61oc7BkNZWLF+wE6BW6gelycg1UARsm7jSoZjRpRHQDZEtTFoVBrA3nAneTRc2vSGK25RQNMDLMQRjSLG/nfb6qN5cNHYlgMCFFWZHAynZ+rUlMquKiMa1WkDJV0ckWy8ss6pIoekq7CB5yeSFu8AXA89ynknhUzs/TRR2lDwMlhPJKmfmVb8k1UQgiYLZzuYpaySYdW1rukAi5mKxEUjDXsiSWz9XAYnqiU2YG+FW7xbmhS0uN10yIdwkGneUba9HGtDK5ck2rFhzP9ZYdaUE5oaBmieoiUF15HpVW8CPFk1S5XwNPxssUEYQov15cfibCapDh+XHH0eWMVq2k11inXUUSgloWIPCdG/00N4yo+SL/D8RgTPljSYEXIcK1exO36BZ9BOn/A/mxIwiDdRoX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14170710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ick to En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527" y="5398367"/>
            <a:ext cx="6262896" cy="29714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a:spLocks noGrp="1" noChangeArrowheads="1"/>
          </p:cNvSpPr>
          <p:nvPr>
            <p:ph type="title"/>
          </p:nvPr>
        </p:nvSpPr>
        <p:spPr bwMode="auto">
          <a:xfrm>
            <a:off x="-10740" y="0"/>
            <a:ext cx="11704320" cy="1625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r>
              <a:rPr lang="nl-NL" sz="9600" dirty="0" smtClean="0">
                <a:solidFill>
                  <a:schemeClr val="bg1"/>
                </a:solidFill>
                <a:latin typeface="Bebas Neue" panose="020B0000000000000000" pitchFamily="34" charset="0"/>
              </a:rPr>
              <a:t/>
            </a:r>
            <a:br>
              <a:rPr lang="nl-NL" sz="9600" dirty="0" smtClean="0">
                <a:solidFill>
                  <a:schemeClr val="bg1"/>
                </a:solidFill>
                <a:latin typeface="Bebas Neue" panose="020B0000000000000000" pitchFamily="34" charset="0"/>
              </a:rPr>
            </a:br>
            <a:r>
              <a:rPr lang="nl-NL" sz="6000" dirty="0" err="1" smtClean="0">
                <a:solidFill>
                  <a:schemeClr val="bg1"/>
                </a:solidFill>
                <a:latin typeface="Bebas Neue" panose="020B0000000000000000" pitchFamily="34" charset="0"/>
              </a:rPr>
              <a:t>sad</a:t>
            </a:r>
            <a:r>
              <a:rPr lang="nl-NL" sz="6000" dirty="0" smtClean="0">
                <a:solidFill>
                  <a:schemeClr val="bg1"/>
                </a:solidFill>
                <a:latin typeface="Bebas Neue" panose="020B0000000000000000" pitchFamily="34" charset="0"/>
              </a:rPr>
              <a:t> </a:t>
            </a:r>
            <a:r>
              <a:rPr lang="nl-NL" sz="6000" dirty="0" err="1" smtClean="0">
                <a:solidFill>
                  <a:schemeClr val="bg1"/>
                </a:solidFill>
                <a:latin typeface="Bebas Neue" panose="020B0000000000000000" pitchFamily="34" charset="0"/>
              </a:rPr>
              <a:t>mad</a:t>
            </a:r>
            <a:r>
              <a:rPr lang="nl-NL" sz="6000" dirty="0" smtClean="0">
                <a:solidFill>
                  <a:schemeClr val="bg1"/>
                </a:solidFill>
                <a:latin typeface="Bebas Neue" panose="020B0000000000000000" pitchFamily="34" charset="0"/>
              </a:rPr>
              <a:t> glad</a:t>
            </a:r>
            <a:endParaRPr lang="en-US" sz="6000" dirty="0" smtClean="0">
              <a:solidFill>
                <a:schemeClr val="bg1"/>
              </a:solidFill>
              <a:latin typeface="Bebas Neue" panose="020B0000000000000000" pitchFamily="34" charset="0"/>
            </a:endParaRPr>
          </a:p>
        </p:txBody>
      </p:sp>
      <p:sp>
        <p:nvSpPr>
          <p:cNvPr id="2" name="Rectangle 1"/>
          <p:cNvSpPr/>
          <p:nvPr/>
        </p:nvSpPr>
        <p:spPr>
          <a:xfrm>
            <a:off x="141958" y="2788568"/>
            <a:ext cx="12839104" cy="7109639"/>
          </a:xfrm>
          <a:prstGeom prst="rect">
            <a:avLst/>
          </a:prstGeom>
        </p:spPr>
        <p:txBody>
          <a:bodyPr wrap="square" numCol="2">
            <a:spAutoFit/>
          </a:bodyPr>
          <a:lstStyle/>
          <a:p>
            <a:pPr algn="l"/>
            <a:r>
              <a:rPr lang="en-GB" sz="4800" dirty="0" smtClean="0">
                <a:solidFill>
                  <a:srgbClr val="002060"/>
                </a:solidFill>
                <a:latin typeface="Bebas Neue" panose="020B0000000000000000" pitchFamily="34" charset="0"/>
              </a:rPr>
              <a:t>GLAD  </a:t>
            </a:r>
            <a:r>
              <a:rPr lang="en-GB" dirty="0" smtClean="0">
                <a:solidFill>
                  <a:schemeClr val="bg1"/>
                </a:solidFill>
                <a:latin typeface="Bebas Neue" panose="020B0000000000000000" pitchFamily="34" charset="0"/>
              </a:rPr>
              <a:t>Pleased the team including</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Things that went well</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Things we learned</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Novel ideas</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Things to thank people for</a:t>
            </a:r>
          </a:p>
          <a:p>
            <a:pPr algn="l"/>
            <a:endParaRPr lang="en-GB" dirty="0" smtClean="0">
              <a:solidFill>
                <a:schemeClr val="bg1"/>
              </a:solidFill>
              <a:latin typeface="Bebas Neue" panose="020B0000000000000000" pitchFamily="34" charset="0"/>
            </a:endParaRPr>
          </a:p>
          <a:p>
            <a:pPr algn="l"/>
            <a:r>
              <a:rPr lang="en-GB" sz="4800" dirty="0">
                <a:solidFill>
                  <a:srgbClr val="002060"/>
                </a:solidFill>
                <a:latin typeface="Bebas Neue" panose="020B0000000000000000" pitchFamily="34" charset="0"/>
              </a:rPr>
              <a:t>SAD </a:t>
            </a:r>
            <a:r>
              <a:rPr lang="en-GB" dirty="0" smtClean="0">
                <a:solidFill>
                  <a:schemeClr val="bg1"/>
                </a:solidFill>
                <a:latin typeface="Bebas Neue" panose="020B0000000000000000" pitchFamily="34" charset="0"/>
              </a:rPr>
              <a:t>Disappointed the team specifically</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Things to improve</a:t>
            </a:r>
          </a:p>
          <a:p>
            <a:pPr marL="571500" indent="-571500" algn="l">
              <a:buFont typeface="Arial" panose="020B0604020202020204" pitchFamily="34" charset="0"/>
              <a:buChar char="•"/>
            </a:pPr>
            <a:endParaRPr lang="en-GB" dirty="0" smtClean="0">
              <a:solidFill>
                <a:schemeClr val="bg1"/>
              </a:solidFill>
              <a:latin typeface="Bebas Neue" panose="020B0000000000000000" pitchFamily="34" charset="0"/>
            </a:endParaRPr>
          </a:p>
          <a:p>
            <a:pPr marL="571500" indent="-571500" algn="l">
              <a:buFont typeface="Arial" panose="020B0604020202020204" pitchFamily="34" charset="0"/>
              <a:buChar char="•"/>
            </a:pPr>
            <a:endParaRPr lang="en-GB" dirty="0">
              <a:solidFill>
                <a:schemeClr val="bg1"/>
              </a:solidFill>
              <a:latin typeface="Bebas Neue" panose="020B0000000000000000" pitchFamily="34" charset="0"/>
            </a:endParaRPr>
          </a:p>
          <a:p>
            <a:pPr marL="571500" indent="-571500" algn="l">
              <a:buFont typeface="Arial" panose="020B0604020202020204" pitchFamily="34" charset="0"/>
              <a:buChar char="•"/>
            </a:pPr>
            <a:endParaRPr lang="en-GB" dirty="0" smtClean="0">
              <a:solidFill>
                <a:schemeClr val="bg1"/>
              </a:solidFill>
              <a:latin typeface="Bebas Neue" panose="020B0000000000000000" pitchFamily="34" charset="0"/>
            </a:endParaRPr>
          </a:p>
          <a:p>
            <a:pPr algn="l"/>
            <a:endParaRPr lang="en-GB" dirty="0">
              <a:solidFill>
                <a:schemeClr val="bg1"/>
              </a:solidFill>
              <a:latin typeface="Bebas Neue" panose="020B0000000000000000" pitchFamily="34" charset="0"/>
            </a:endParaRPr>
          </a:p>
          <a:p>
            <a:pPr algn="l"/>
            <a:r>
              <a:rPr lang="en-GB" sz="4800" dirty="0">
                <a:solidFill>
                  <a:srgbClr val="002060"/>
                </a:solidFill>
                <a:latin typeface="Bebas Neue" panose="020B0000000000000000" pitchFamily="34" charset="0"/>
              </a:rPr>
              <a:t>Mad </a:t>
            </a:r>
            <a:r>
              <a:rPr lang="en-GB" dirty="0" smtClean="0">
                <a:solidFill>
                  <a:schemeClr val="bg1"/>
                </a:solidFill>
                <a:latin typeface="Bebas Neue" panose="020B0000000000000000" pitchFamily="34" charset="0"/>
              </a:rPr>
              <a:t>Frustrated the team</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Including that didn’t go so well</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Annoyed</a:t>
            </a:r>
          </a:p>
          <a:p>
            <a:pPr marL="571500" indent="-571500" algn="l">
              <a:buFont typeface="Arial" panose="020B0604020202020204" pitchFamily="34" charset="0"/>
              <a:buChar char="•"/>
            </a:pPr>
            <a:r>
              <a:rPr lang="en-GB" dirty="0" smtClean="0">
                <a:solidFill>
                  <a:schemeClr val="bg1"/>
                </a:solidFill>
                <a:latin typeface="Bebas Neue" panose="020B0000000000000000" pitchFamily="34" charset="0"/>
              </a:rPr>
              <a:t>Wasted time</a:t>
            </a:r>
            <a:endParaRPr lang="en-GB" dirty="0">
              <a:solidFill>
                <a:schemeClr val="bg1"/>
              </a:solidFill>
              <a:latin typeface="Bebas Neue" panose="020B0000000000000000" pitchFamily="34" charset="0"/>
            </a:endParaRPr>
          </a:p>
          <a:p>
            <a:pPr marL="571500" indent="-571500" algn="l">
              <a:buFont typeface="Arial" panose="020B0604020202020204" pitchFamily="34" charset="0"/>
              <a:buChar char="•"/>
            </a:pPr>
            <a:endParaRPr lang="tr-TR" dirty="0">
              <a:solidFill>
                <a:schemeClr val="bg1"/>
              </a:solidFill>
              <a:latin typeface="Bebas Neue" panose="020B0000000000000000" pitchFamily="34" charset="0"/>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768" y="7791795"/>
            <a:ext cx="4858605" cy="154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711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0740" y="0"/>
            <a:ext cx="11704320" cy="1625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r>
              <a:rPr lang="nl-NL" sz="9600" dirty="0" smtClean="0">
                <a:solidFill>
                  <a:schemeClr val="bg1"/>
                </a:solidFill>
                <a:latin typeface="Bebas Neue" panose="020B0000000000000000" pitchFamily="34" charset="0"/>
              </a:rPr>
              <a:t/>
            </a:r>
            <a:br>
              <a:rPr lang="nl-NL" sz="9600" dirty="0" smtClean="0">
                <a:solidFill>
                  <a:schemeClr val="bg1"/>
                </a:solidFill>
                <a:latin typeface="Bebas Neue" panose="020B0000000000000000" pitchFamily="34" charset="0"/>
              </a:rPr>
            </a:br>
            <a:r>
              <a:rPr lang="tr-TR" sz="9600" dirty="0">
                <a:solidFill>
                  <a:schemeClr val="bg1"/>
                </a:solidFill>
                <a:latin typeface="Bebas Neue" panose="020B0000000000000000" pitchFamily="34" charset="0"/>
              </a:rPr>
              <a:t> </a:t>
            </a:r>
            <a:r>
              <a:rPr lang="tr-TR" sz="6000" dirty="0" err="1" smtClean="0">
                <a:solidFill>
                  <a:schemeClr val="bg1"/>
                </a:solidFill>
                <a:latin typeface="Bebas Neue" panose="020B0000000000000000" pitchFamily="34" charset="0"/>
              </a:rPr>
              <a:t>The</a:t>
            </a:r>
            <a:r>
              <a:rPr lang="tr-TR" sz="6000" dirty="0" smtClean="0">
                <a:solidFill>
                  <a:schemeClr val="bg1"/>
                </a:solidFill>
                <a:latin typeface="Bebas Neue" panose="020B0000000000000000" pitchFamily="34" charset="0"/>
              </a:rPr>
              <a:t> </a:t>
            </a:r>
            <a:r>
              <a:rPr lang="en-US" sz="6000" dirty="0" smtClean="0">
                <a:solidFill>
                  <a:schemeClr val="bg1"/>
                </a:solidFill>
                <a:latin typeface="Bebas Neue" panose="020B0000000000000000" pitchFamily="34" charset="0"/>
              </a:rPr>
              <a:t>Wheel (the Starfish)</a:t>
            </a:r>
            <a:endParaRPr lang="en-US" sz="6000" dirty="0">
              <a:solidFill>
                <a:schemeClr val="bg1"/>
              </a:solidFill>
              <a:latin typeface="Bebas Neue" panose="020B0000000000000000" pitchFamily="34" charset="0"/>
            </a:endParaRPr>
          </a:p>
        </p:txBody>
      </p:sp>
      <p:pic>
        <p:nvPicPr>
          <p:cNvPr id="14338" name="Picture 2" descr="Click to En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408" y="1423570"/>
            <a:ext cx="6048672" cy="81929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txBox="1">
            <a:spLocks noChangeArrowheads="1"/>
          </p:cNvSpPr>
          <p:nvPr/>
        </p:nvSpPr>
        <p:spPr bwMode="auto">
          <a:xfrm>
            <a:off x="4862" y="3114550"/>
            <a:ext cx="12114162" cy="6730802"/>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r>
              <a:rPr lang="en-US" dirty="0">
                <a:solidFill>
                  <a:schemeClr val="bg1"/>
                </a:solidFill>
                <a:latin typeface="Bebas Neue" panose="020B0000000000000000" pitchFamily="34" charset="0"/>
              </a:rPr>
              <a:t>What can we </a:t>
            </a:r>
            <a:r>
              <a:rPr lang="en-US" dirty="0">
                <a:solidFill>
                  <a:srgbClr val="002060"/>
                </a:solidFill>
                <a:latin typeface="Bebas Neue" panose="020B0000000000000000" pitchFamily="34" charset="0"/>
              </a:rPr>
              <a:t>start </a:t>
            </a:r>
            <a:r>
              <a:rPr lang="en-US" dirty="0">
                <a:solidFill>
                  <a:schemeClr val="bg1"/>
                </a:solidFill>
                <a:latin typeface="Bebas Neue" panose="020B0000000000000000" pitchFamily="34" charset="0"/>
              </a:rPr>
              <a:t>doing that will speed the team’s progress?</a:t>
            </a:r>
          </a:p>
          <a:p>
            <a:pPr algn="l"/>
            <a:r>
              <a:rPr lang="en-US" dirty="0">
                <a:solidFill>
                  <a:schemeClr val="bg1"/>
                </a:solidFill>
                <a:latin typeface="Bebas Neue" panose="020B0000000000000000" pitchFamily="34" charset="0"/>
              </a:rPr>
              <a:t>What can we </a:t>
            </a:r>
            <a:r>
              <a:rPr lang="en-US" dirty="0">
                <a:solidFill>
                  <a:srgbClr val="002060"/>
                </a:solidFill>
                <a:latin typeface="Bebas Neue" panose="020B0000000000000000" pitchFamily="34" charset="0"/>
              </a:rPr>
              <a:t>stop doing </a:t>
            </a:r>
            <a:r>
              <a:rPr lang="en-US" dirty="0">
                <a:solidFill>
                  <a:schemeClr val="bg1"/>
                </a:solidFill>
                <a:latin typeface="Bebas Neue" panose="020B0000000000000000" pitchFamily="34" charset="0"/>
              </a:rPr>
              <a:t>that hinders the team’s progress?</a:t>
            </a:r>
          </a:p>
          <a:p>
            <a:pPr algn="l"/>
            <a:r>
              <a:rPr lang="en-US" dirty="0">
                <a:solidFill>
                  <a:schemeClr val="bg1"/>
                </a:solidFill>
                <a:latin typeface="Bebas Neue" panose="020B0000000000000000" pitchFamily="34" charset="0"/>
              </a:rPr>
              <a:t>What can we </a:t>
            </a:r>
            <a:r>
              <a:rPr lang="en-US" dirty="0">
                <a:solidFill>
                  <a:srgbClr val="002060"/>
                </a:solidFill>
                <a:latin typeface="Bebas Neue" panose="020B0000000000000000" pitchFamily="34" charset="0"/>
              </a:rPr>
              <a:t>keep doing </a:t>
            </a:r>
            <a:r>
              <a:rPr lang="en-US" dirty="0">
                <a:solidFill>
                  <a:schemeClr val="bg1"/>
                </a:solidFill>
                <a:latin typeface="Bebas Neue" panose="020B0000000000000000" pitchFamily="34" charset="0"/>
              </a:rPr>
              <a:t>to do that is currently helping the team’s progress?</a:t>
            </a:r>
          </a:p>
          <a:p>
            <a:pPr algn="l"/>
            <a:r>
              <a:rPr lang="en-US" dirty="0">
                <a:solidFill>
                  <a:schemeClr val="bg1"/>
                </a:solidFill>
                <a:latin typeface="Bebas Neue" panose="020B0000000000000000" pitchFamily="34" charset="0"/>
              </a:rPr>
              <a:t>What is currently aiding the team’s progress and we can do </a:t>
            </a:r>
            <a:r>
              <a:rPr lang="en-US" dirty="0">
                <a:solidFill>
                  <a:srgbClr val="002060"/>
                </a:solidFill>
                <a:latin typeface="Bebas Neue" panose="020B0000000000000000" pitchFamily="34" charset="0"/>
              </a:rPr>
              <a:t>more of</a:t>
            </a:r>
            <a:r>
              <a:rPr lang="en-US" dirty="0">
                <a:solidFill>
                  <a:schemeClr val="bg1"/>
                </a:solidFill>
                <a:latin typeface="Bebas Neue" panose="020B0000000000000000" pitchFamily="34" charset="0"/>
              </a:rPr>
              <a:t>?</a:t>
            </a:r>
          </a:p>
          <a:p>
            <a:pPr algn="l"/>
            <a:r>
              <a:rPr lang="en-US" dirty="0">
                <a:solidFill>
                  <a:schemeClr val="bg1"/>
                </a:solidFill>
                <a:latin typeface="Bebas Neue" panose="020B0000000000000000" pitchFamily="34" charset="0"/>
              </a:rPr>
              <a:t>What is currently impeding the team’s progress and we can do </a:t>
            </a:r>
            <a:r>
              <a:rPr lang="en-US" dirty="0">
                <a:solidFill>
                  <a:srgbClr val="002060"/>
                </a:solidFill>
                <a:latin typeface="Bebas Neue" panose="020B0000000000000000" pitchFamily="34" charset="0"/>
              </a:rPr>
              <a:t>less of</a:t>
            </a:r>
            <a:r>
              <a:rPr lang="en-US" dirty="0">
                <a:solidFill>
                  <a:schemeClr val="bg1"/>
                </a:solidFill>
                <a:latin typeface="Bebas Neue" panose="020B0000000000000000" pitchFamily="34" charset="0"/>
              </a:rPr>
              <a:t>?</a:t>
            </a:r>
          </a:p>
        </p:txBody>
      </p:sp>
    </p:spTree>
    <p:extLst>
      <p:ext uri="{BB962C8B-B14F-4D97-AF65-F5344CB8AC3E}">
        <p14:creationId xmlns:p14="http://schemas.microsoft.com/office/powerpoint/2010/main" val="8944717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0740" y="0"/>
            <a:ext cx="11704320" cy="1625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r>
              <a:rPr lang="nl-NL" sz="9600" dirty="0" smtClean="0">
                <a:solidFill>
                  <a:schemeClr val="bg1"/>
                </a:solidFill>
                <a:latin typeface="Bebas Neue" panose="020B0000000000000000" pitchFamily="34" charset="0"/>
              </a:rPr>
              <a:t/>
            </a:r>
            <a:br>
              <a:rPr lang="nl-NL" sz="9600" dirty="0" smtClean="0">
                <a:solidFill>
                  <a:schemeClr val="bg1"/>
                </a:solidFill>
                <a:latin typeface="Bebas Neue" panose="020B0000000000000000" pitchFamily="34" charset="0"/>
              </a:rPr>
            </a:br>
            <a:r>
              <a:rPr lang="tr-TR" sz="9600" dirty="0">
                <a:solidFill>
                  <a:schemeClr val="bg1"/>
                </a:solidFill>
                <a:latin typeface="Bebas Neue" panose="020B0000000000000000" pitchFamily="34" charset="0"/>
              </a:rPr>
              <a:t> </a:t>
            </a:r>
            <a:r>
              <a:rPr lang="en-GB" sz="6000" dirty="0" smtClean="0">
                <a:solidFill>
                  <a:schemeClr val="bg1"/>
                </a:solidFill>
                <a:latin typeface="Bebas Neue" panose="020B0000000000000000" pitchFamily="34" charset="0"/>
              </a:rPr>
              <a:t>more alternatives</a:t>
            </a:r>
            <a:endParaRPr lang="en-US" sz="60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237704" y="3023742"/>
            <a:ext cx="12313368" cy="6768752"/>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buFontTx/>
              <a:buNone/>
            </a:pPr>
            <a:endParaRPr lang="tr-TR" sz="4000" dirty="0" smtClean="0">
              <a:solidFill>
                <a:schemeClr val="bg1"/>
              </a:solidFill>
              <a:latin typeface="Bebas Neue" panose="020B0000000000000000" pitchFamily="34" charset="0"/>
            </a:endParaRPr>
          </a:p>
          <a:p>
            <a:pPr algn="l">
              <a:buFontTx/>
              <a:buNone/>
            </a:pPr>
            <a:r>
              <a:rPr lang="en-US" sz="4000" dirty="0" smtClean="0">
                <a:solidFill>
                  <a:schemeClr val="bg1"/>
                </a:solidFill>
                <a:latin typeface="Bebas Neue" panose="020B0000000000000000" pitchFamily="34" charset="0"/>
              </a:rPr>
              <a:t>Change the </a:t>
            </a:r>
            <a:r>
              <a:rPr lang="en-US" sz="4800" dirty="0" smtClean="0">
                <a:solidFill>
                  <a:srgbClr val="002060"/>
                </a:solidFill>
                <a:latin typeface="Bebas Neue" panose="020B0000000000000000" pitchFamily="34" charset="0"/>
              </a:rPr>
              <a:t>facilitator</a:t>
            </a:r>
            <a:endParaRPr lang="en-US" sz="4000" dirty="0" smtClean="0">
              <a:solidFill>
                <a:srgbClr val="002060"/>
              </a:solidFill>
              <a:latin typeface="Bebas Neue" panose="020B0000000000000000" pitchFamily="34" charset="0"/>
            </a:endParaRPr>
          </a:p>
          <a:p>
            <a:pPr algn="l">
              <a:buFontTx/>
              <a:buNone/>
            </a:pPr>
            <a:r>
              <a:rPr lang="en-US" sz="4000" dirty="0" smtClean="0">
                <a:solidFill>
                  <a:schemeClr val="bg1"/>
                </a:solidFill>
                <a:latin typeface="Bebas Neue" panose="020B0000000000000000" pitchFamily="34" charset="0"/>
              </a:rPr>
              <a:t>Change the </a:t>
            </a:r>
            <a:r>
              <a:rPr lang="en-US" sz="4800" dirty="0" smtClean="0">
                <a:solidFill>
                  <a:srgbClr val="002060"/>
                </a:solidFill>
                <a:latin typeface="Bebas Neue" panose="020B0000000000000000" pitchFamily="34" charset="0"/>
              </a:rPr>
              <a:t>style</a:t>
            </a:r>
            <a:r>
              <a:rPr lang="en-US" sz="4800" dirty="0" smtClean="0">
                <a:solidFill>
                  <a:schemeClr val="bg1"/>
                </a:solidFill>
                <a:latin typeface="Bebas Neue" panose="020B0000000000000000" pitchFamily="34" charset="0"/>
              </a:rPr>
              <a:t> </a:t>
            </a:r>
            <a:r>
              <a:rPr lang="en-US" sz="3200" dirty="0" smtClean="0">
                <a:solidFill>
                  <a:schemeClr val="bg1"/>
                </a:solidFill>
                <a:latin typeface="Bebas Neue" panose="020B0000000000000000" pitchFamily="34" charset="0"/>
              </a:rPr>
              <a:t>(over a coffee, Lunch </a:t>
            </a:r>
            <a:r>
              <a:rPr lang="en-US" sz="3200" dirty="0" err="1" smtClean="0">
                <a:solidFill>
                  <a:schemeClr val="bg1"/>
                </a:solidFill>
                <a:latin typeface="Bebas Neue" panose="020B0000000000000000" pitchFamily="34" charset="0"/>
              </a:rPr>
              <a:t>etc</a:t>
            </a:r>
            <a:r>
              <a:rPr lang="en-US" sz="3200" dirty="0" smtClean="0">
                <a:solidFill>
                  <a:schemeClr val="bg1"/>
                </a:solidFill>
                <a:latin typeface="Bebas Neue" panose="020B0000000000000000" pitchFamily="34" charset="0"/>
              </a:rPr>
              <a:t>)</a:t>
            </a:r>
          </a:p>
          <a:p>
            <a:pPr algn="l">
              <a:buFontTx/>
              <a:buNone/>
            </a:pPr>
            <a:r>
              <a:rPr lang="en-US" sz="3200" dirty="0" smtClean="0">
                <a:solidFill>
                  <a:schemeClr val="bg1"/>
                </a:solidFill>
                <a:latin typeface="Bebas Neue" panose="020B0000000000000000" pitchFamily="34" charset="0"/>
              </a:rPr>
              <a:t> </a:t>
            </a:r>
            <a:r>
              <a:rPr lang="en-US" sz="4800" dirty="0" smtClean="0">
                <a:solidFill>
                  <a:srgbClr val="002060"/>
                </a:solidFill>
                <a:latin typeface="Bebas Neue" panose="020B0000000000000000" pitchFamily="34" charset="0"/>
              </a:rPr>
              <a:t>kudos</a:t>
            </a:r>
            <a:r>
              <a:rPr lang="en-US" sz="48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to  the team  </a:t>
            </a:r>
            <a:r>
              <a:rPr lang="en-US" sz="3200" dirty="0" smtClean="0">
                <a:solidFill>
                  <a:schemeClr val="bg1"/>
                </a:solidFill>
                <a:latin typeface="Bebas Neue" panose="020B0000000000000000" pitchFamily="34" charset="0"/>
              </a:rPr>
              <a:t>(Appreciate </a:t>
            </a:r>
            <a:r>
              <a:rPr lang="en-US" sz="3200" dirty="0">
                <a:solidFill>
                  <a:schemeClr val="bg1"/>
                </a:solidFill>
                <a:latin typeface="Bebas Neue" panose="020B0000000000000000" pitchFamily="34" charset="0"/>
              </a:rPr>
              <a:t>and thank </a:t>
            </a:r>
            <a:r>
              <a:rPr lang="en-US" sz="3200" dirty="0" smtClean="0">
                <a:solidFill>
                  <a:schemeClr val="bg1"/>
                </a:solidFill>
                <a:latin typeface="Bebas Neue" panose="020B0000000000000000" pitchFamily="34" charset="0"/>
              </a:rPr>
              <a:t>to team </a:t>
            </a:r>
            <a:r>
              <a:rPr lang="en-US" sz="3200" dirty="0">
                <a:solidFill>
                  <a:schemeClr val="bg1"/>
                </a:solidFill>
                <a:latin typeface="Bebas Neue" panose="020B0000000000000000" pitchFamily="34" charset="0"/>
              </a:rPr>
              <a:t>members for the ways they have helped each </a:t>
            </a:r>
            <a:r>
              <a:rPr lang="en-US" sz="3200" dirty="0" smtClean="0">
                <a:solidFill>
                  <a:schemeClr val="bg1"/>
                </a:solidFill>
                <a:latin typeface="Bebas Neue" panose="020B0000000000000000" pitchFamily="34" charset="0"/>
              </a:rPr>
              <a:t>other, </a:t>
            </a:r>
            <a:r>
              <a:rPr lang="en-US" sz="3200" dirty="0">
                <a:solidFill>
                  <a:schemeClr val="bg1"/>
                </a:solidFill>
                <a:latin typeface="Bebas Neue" panose="020B0000000000000000" pitchFamily="34" charset="0"/>
              </a:rPr>
              <a:t>give them small kudos in the form of chocolates, smiley badges, and so </a:t>
            </a:r>
            <a:r>
              <a:rPr lang="en-US" sz="3200" dirty="0" smtClean="0">
                <a:solidFill>
                  <a:schemeClr val="bg1"/>
                </a:solidFill>
                <a:latin typeface="Bebas Neue" panose="020B0000000000000000" pitchFamily="34" charset="0"/>
              </a:rPr>
              <a:t>on)</a:t>
            </a:r>
          </a:p>
          <a:p>
            <a:pPr algn="l">
              <a:buFontTx/>
              <a:buNone/>
            </a:pPr>
            <a:endParaRPr lang="en-US" sz="32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7238119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10740" y="0"/>
            <a:ext cx="11704320" cy="1625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p>
            <a:pPr algn="l" eaLnBrk="1" hangingPunct="1"/>
            <a:r>
              <a:rPr lang="nl-NL" sz="9600" dirty="0" smtClean="0">
                <a:solidFill>
                  <a:schemeClr val="bg1"/>
                </a:solidFill>
                <a:latin typeface="Bebas Neue" panose="020B0000000000000000" pitchFamily="34" charset="0"/>
              </a:rPr>
              <a:t>Sprint </a:t>
            </a:r>
            <a:r>
              <a:rPr lang="nl-NL" sz="9600" dirty="0" err="1" smtClean="0">
                <a:solidFill>
                  <a:schemeClr val="bg1"/>
                </a:solidFill>
                <a:latin typeface="Bebas Neue" panose="020B0000000000000000" pitchFamily="34" charset="0"/>
              </a:rPr>
              <a:t>Retrospective</a:t>
            </a:r>
            <a:r>
              <a:rPr lang="nl-NL" sz="9600" dirty="0" smtClean="0">
                <a:solidFill>
                  <a:schemeClr val="bg1"/>
                </a:solidFill>
                <a:latin typeface="Bebas Neue" panose="020B0000000000000000" pitchFamily="34" charset="0"/>
              </a:rPr>
              <a:t/>
            </a:r>
            <a:br>
              <a:rPr lang="nl-NL" sz="9600" dirty="0" smtClean="0">
                <a:solidFill>
                  <a:schemeClr val="bg1"/>
                </a:solidFill>
                <a:latin typeface="Bebas Neue" panose="020B0000000000000000" pitchFamily="34" charset="0"/>
              </a:rPr>
            </a:br>
            <a:r>
              <a:rPr lang="en-GB" sz="6000" dirty="0" smtClean="0">
                <a:solidFill>
                  <a:schemeClr val="bg1"/>
                </a:solidFill>
                <a:latin typeface="Bebas Neue" panose="020B0000000000000000" pitchFamily="34" charset="0"/>
              </a:rPr>
              <a:t>radiator</a:t>
            </a:r>
            <a:endParaRPr lang="en-US" sz="60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0" y="2644552"/>
            <a:ext cx="12601400" cy="6768752"/>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buFontTx/>
              <a:buNone/>
            </a:pPr>
            <a:r>
              <a:rPr lang="en-US" sz="4000" dirty="0" smtClean="0">
                <a:solidFill>
                  <a:schemeClr val="bg1"/>
                </a:solidFill>
                <a:latin typeface="Bebas Neue" panose="020B0000000000000000" pitchFamily="34" charset="0"/>
              </a:rPr>
              <a:t>Follow-up </a:t>
            </a:r>
            <a:r>
              <a:rPr lang="en-US" sz="4000" dirty="0">
                <a:solidFill>
                  <a:schemeClr val="bg1"/>
                </a:solidFill>
                <a:latin typeface="Bebas Neue" panose="020B0000000000000000" pitchFamily="34" charset="0"/>
              </a:rPr>
              <a:t>on action items that the team identifies in the </a:t>
            </a:r>
            <a:r>
              <a:rPr lang="en-US" sz="4000" dirty="0" smtClean="0">
                <a:solidFill>
                  <a:schemeClr val="bg1"/>
                </a:solidFill>
                <a:latin typeface="Bebas Neue" panose="020B0000000000000000" pitchFamily="34" charset="0"/>
              </a:rPr>
              <a:t>retrospective</a:t>
            </a:r>
            <a:r>
              <a:rPr lang="tr-TR" sz="4000" dirty="0">
                <a:solidFill>
                  <a:schemeClr val="bg1"/>
                </a:solidFill>
                <a:latin typeface="Bebas Neue" panose="020B0000000000000000" pitchFamily="34" charset="0"/>
              </a:rPr>
              <a:t> </a:t>
            </a:r>
            <a:r>
              <a:rPr lang="en-US" sz="3200" dirty="0" smtClean="0">
                <a:solidFill>
                  <a:schemeClr val="bg1"/>
                </a:solidFill>
                <a:latin typeface="Bebas Neue" panose="020B0000000000000000" pitchFamily="34" charset="0"/>
              </a:rPr>
              <a:t>use </a:t>
            </a:r>
            <a:r>
              <a:rPr lang="en-US" sz="3200" dirty="0">
                <a:solidFill>
                  <a:schemeClr val="bg1"/>
                </a:solidFill>
                <a:latin typeface="Bebas Neue" panose="020B0000000000000000" pitchFamily="34" charset="0"/>
              </a:rPr>
              <a:t>some electronic tool or </a:t>
            </a:r>
            <a:r>
              <a:rPr lang="en-US" sz="3200" dirty="0" smtClean="0">
                <a:solidFill>
                  <a:schemeClr val="bg1"/>
                </a:solidFill>
                <a:latin typeface="Bebas Neue" panose="020B0000000000000000" pitchFamily="34" charset="0"/>
              </a:rPr>
              <a:t>a </a:t>
            </a:r>
            <a:r>
              <a:rPr lang="en-US" sz="3200" dirty="0">
                <a:solidFill>
                  <a:schemeClr val="bg1"/>
                </a:solidFill>
                <a:latin typeface="Bebas Neue" panose="020B0000000000000000" pitchFamily="34" charset="0"/>
              </a:rPr>
              <a:t>visual </a:t>
            </a:r>
            <a:r>
              <a:rPr lang="en-US" sz="3200" dirty="0" smtClean="0">
                <a:solidFill>
                  <a:schemeClr val="bg1"/>
                </a:solidFill>
                <a:latin typeface="Bebas Neue" panose="020B0000000000000000" pitchFamily="34" charset="0"/>
              </a:rPr>
              <a:t>indicator</a:t>
            </a:r>
            <a:endParaRPr lang="en-US" sz="3200" dirty="0">
              <a:solidFill>
                <a:schemeClr val="bg1"/>
              </a:solidFill>
              <a:latin typeface="Bebas Neue" panose="020B0000000000000000"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832" y="3995463"/>
            <a:ext cx="10369152" cy="5777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95188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alpha val="86000"/>
          </a:schemeClr>
        </a:solidFill>
        <a:effectLst/>
      </p:bgPr>
    </p:bg>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10740" y="0"/>
            <a:ext cx="1170432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rgbClr val="002060"/>
                </a:solidFill>
                <a:latin typeface="Bebas Neue" panose="020B0000000000000000" pitchFamily="34" charset="0"/>
              </a:rPr>
              <a:t>Sprint </a:t>
            </a:r>
            <a:r>
              <a:rPr lang="nl-NL" sz="9600" dirty="0" err="1" smtClean="0">
                <a:solidFill>
                  <a:srgbClr val="002060"/>
                </a:solidFill>
                <a:latin typeface="Bebas Neue" panose="020B0000000000000000" pitchFamily="34" charset="0"/>
              </a:rPr>
              <a:t>termination</a:t>
            </a:r>
            <a:endParaRPr lang="en-US" sz="6000" dirty="0" smtClean="0">
              <a:solidFill>
                <a:srgbClr val="002060"/>
              </a:solidFill>
              <a:latin typeface="Bebas Neue" panose="020B0000000000000000" pitchFamily="34" charset="0"/>
            </a:endParaRPr>
          </a:p>
        </p:txBody>
      </p:sp>
      <p:sp>
        <p:nvSpPr>
          <p:cNvPr id="8" name="Rectangle 4"/>
          <p:cNvSpPr txBox="1">
            <a:spLocks noChangeArrowheads="1"/>
          </p:cNvSpPr>
          <p:nvPr/>
        </p:nvSpPr>
        <p:spPr bwMode="auto">
          <a:xfrm>
            <a:off x="193378" y="2140496"/>
            <a:ext cx="12601400" cy="6768752"/>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eaLnBrk="1" hangingPunct="1">
              <a:buFontTx/>
              <a:buNone/>
            </a:pPr>
            <a:r>
              <a:rPr lang="nl-NL" sz="4400" dirty="0" err="1">
                <a:solidFill>
                  <a:srgbClr val="002060"/>
                </a:solidFill>
                <a:latin typeface="Bebas Neue" panose="020B0000000000000000" pitchFamily="34" charset="0"/>
              </a:rPr>
              <a:t>Only</a:t>
            </a:r>
            <a:r>
              <a:rPr lang="nl-NL" sz="4400" dirty="0">
                <a:solidFill>
                  <a:srgbClr val="002060"/>
                </a:solidFill>
                <a:latin typeface="Bebas Neue" panose="020B0000000000000000" pitchFamily="34" charset="0"/>
              </a:rPr>
              <a:t> in extreme cases</a:t>
            </a:r>
          </a:p>
          <a:p>
            <a:pPr algn="l">
              <a:buNone/>
            </a:pPr>
            <a:r>
              <a:rPr lang="nl-NL" sz="4400" dirty="0">
                <a:solidFill>
                  <a:srgbClr val="002060"/>
                </a:solidFill>
                <a:latin typeface="Bebas Neue" panose="020B0000000000000000" pitchFamily="34" charset="0"/>
              </a:rPr>
              <a:t>sprint </a:t>
            </a:r>
            <a:r>
              <a:rPr lang="nl-NL" sz="4400" dirty="0" smtClean="0">
                <a:solidFill>
                  <a:srgbClr val="002060"/>
                </a:solidFill>
                <a:latin typeface="Bebas Neue" panose="020B0000000000000000" pitchFamily="34" charset="0"/>
              </a:rPr>
              <a:t>goal </a:t>
            </a:r>
            <a:r>
              <a:rPr lang="nl-NL" sz="4400" dirty="0" err="1" smtClean="0">
                <a:solidFill>
                  <a:srgbClr val="002060"/>
                </a:solidFill>
                <a:latin typeface="Bebas Neue" panose="020B0000000000000000" pitchFamily="34" charset="0"/>
              </a:rPr>
              <a:t>can</a:t>
            </a:r>
            <a:r>
              <a:rPr lang="nl-NL" sz="4400" dirty="0" smtClean="0">
                <a:solidFill>
                  <a:srgbClr val="002060"/>
                </a:solidFill>
                <a:latin typeface="Bebas Neue" panose="020B0000000000000000" pitchFamily="34" charset="0"/>
              </a:rPr>
              <a:t> </a:t>
            </a:r>
            <a:r>
              <a:rPr lang="nl-NL" sz="4400" dirty="0" err="1" smtClean="0">
                <a:solidFill>
                  <a:srgbClr val="002060"/>
                </a:solidFill>
                <a:latin typeface="Bebas Neue" panose="020B0000000000000000" pitchFamily="34" charset="0"/>
              </a:rPr>
              <a:t>not</a:t>
            </a:r>
            <a:r>
              <a:rPr lang="nl-NL" sz="4400" dirty="0" smtClean="0">
                <a:solidFill>
                  <a:srgbClr val="002060"/>
                </a:solidFill>
                <a:latin typeface="Bebas Neue" panose="020B0000000000000000" pitchFamily="34" charset="0"/>
              </a:rPr>
              <a:t> </a:t>
            </a:r>
            <a:r>
              <a:rPr lang="nl-NL" sz="4400" dirty="0" err="1" smtClean="0">
                <a:solidFill>
                  <a:srgbClr val="002060"/>
                </a:solidFill>
                <a:latin typeface="Bebas Neue" panose="020B0000000000000000" pitchFamily="34" charset="0"/>
              </a:rPr>
              <a:t>be</a:t>
            </a:r>
            <a:r>
              <a:rPr lang="nl-NL" sz="4400" dirty="0" smtClean="0">
                <a:solidFill>
                  <a:srgbClr val="002060"/>
                </a:solidFill>
                <a:latin typeface="Bebas Neue" panose="020B0000000000000000" pitchFamily="34" charset="0"/>
              </a:rPr>
              <a:t> meet </a:t>
            </a:r>
            <a:r>
              <a:rPr lang="nl-NL" sz="4400" dirty="0" err="1" smtClean="0">
                <a:solidFill>
                  <a:srgbClr val="002060"/>
                </a:solidFill>
                <a:latin typeface="Bebas Neue" panose="020B0000000000000000" pitchFamily="34" charset="0"/>
              </a:rPr>
              <a:t>due</a:t>
            </a:r>
            <a:r>
              <a:rPr lang="nl-NL" sz="4400" dirty="0" smtClean="0">
                <a:solidFill>
                  <a:srgbClr val="002060"/>
                </a:solidFill>
                <a:latin typeface="Bebas Neue" panose="020B0000000000000000" pitchFamily="34" charset="0"/>
              </a:rPr>
              <a:t> </a:t>
            </a:r>
            <a:r>
              <a:rPr lang="nl-NL" sz="4400" dirty="0" err="1" smtClean="0">
                <a:solidFill>
                  <a:srgbClr val="002060"/>
                </a:solidFill>
                <a:latin typeface="Bebas Neue" panose="020B0000000000000000" pitchFamily="34" charset="0"/>
              </a:rPr>
              <a:t>to</a:t>
            </a:r>
            <a:r>
              <a:rPr lang="nl-NL" sz="4400" dirty="0" smtClean="0">
                <a:solidFill>
                  <a:srgbClr val="002060"/>
                </a:solidFill>
                <a:latin typeface="Bebas Neue" panose="020B0000000000000000" pitchFamily="34" charset="0"/>
              </a:rPr>
              <a:t> </a:t>
            </a:r>
            <a:r>
              <a:rPr lang="nl-NL" sz="4400" dirty="0" err="1" smtClean="0">
                <a:solidFill>
                  <a:srgbClr val="002060"/>
                </a:solidFill>
                <a:latin typeface="Bebas Neue" panose="020B0000000000000000" pitchFamily="34" charset="0"/>
              </a:rPr>
              <a:t>changing</a:t>
            </a:r>
            <a:r>
              <a:rPr lang="nl-NL" sz="4400" dirty="0" smtClean="0">
                <a:solidFill>
                  <a:srgbClr val="002060"/>
                </a:solidFill>
                <a:latin typeface="Bebas Neue" panose="020B0000000000000000" pitchFamily="34" charset="0"/>
              </a:rPr>
              <a:t> business </a:t>
            </a:r>
            <a:r>
              <a:rPr lang="nl-NL" sz="4400" dirty="0" err="1" smtClean="0">
                <a:solidFill>
                  <a:srgbClr val="002060"/>
                </a:solidFill>
                <a:latin typeface="Bebas Neue" panose="020B0000000000000000" pitchFamily="34" charset="0"/>
              </a:rPr>
              <a:t>priorities</a:t>
            </a:r>
            <a:endParaRPr lang="nl-NL" sz="4400" dirty="0" smtClean="0">
              <a:solidFill>
                <a:srgbClr val="002060"/>
              </a:solidFill>
              <a:latin typeface="Bebas Neue" panose="020B0000000000000000" pitchFamily="34" charset="0"/>
            </a:endParaRPr>
          </a:p>
          <a:p>
            <a:pPr algn="l" eaLnBrk="1" hangingPunct="1">
              <a:buFontTx/>
              <a:buNone/>
            </a:pPr>
            <a:r>
              <a:rPr lang="nl-NL" sz="4400" dirty="0" err="1" smtClean="0">
                <a:solidFill>
                  <a:srgbClr val="002060"/>
                </a:solidFill>
                <a:latin typeface="Bebas Neue" panose="020B0000000000000000" pitchFamily="34" charset="0"/>
              </a:rPr>
              <a:t>Work</a:t>
            </a:r>
            <a:r>
              <a:rPr lang="nl-NL" sz="4400" dirty="0" smtClean="0">
                <a:solidFill>
                  <a:srgbClr val="002060"/>
                </a:solidFill>
                <a:latin typeface="Bebas Neue" panose="020B0000000000000000" pitchFamily="34" charset="0"/>
              </a:rPr>
              <a:t> </a:t>
            </a:r>
            <a:r>
              <a:rPr lang="nl-NL" sz="4400" dirty="0" err="1">
                <a:solidFill>
                  <a:srgbClr val="002060"/>
                </a:solidFill>
                <a:latin typeface="Bebas Neue" panose="020B0000000000000000" pitchFamily="34" charset="0"/>
              </a:rPr>
              <a:t>reverted</a:t>
            </a:r>
            <a:r>
              <a:rPr lang="nl-NL" sz="4400" dirty="0">
                <a:solidFill>
                  <a:srgbClr val="002060"/>
                </a:solidFill>
                <a:latin typeface="Bebas Neue" panose="020B0000000000000000" pitchFamily="34" charset="0"/>
              </a:rPr>
              <a:t> </a:t>
            </a:r>
            <a:r>
              <a:rPr lang="nl-NL" sz="4400" dirty="0" err="1">
                <a:solidFill>
                  <a:srgbClr val="002060"/>
                </a:solidFill>
                <a:latin typeface="Bebas Neue" panose="020B0000000000000000" pitchFamily="34" charset="0"/>
              </a:rPr>
              <a:t>to</a:t>
            </a:r>
            <a:r>
              <a:rPr lang="nl-NL" sz="4400" dirty="0">
                <a:solidFill>
                  <a:srgbClr val="002060"/>
                </a:solidFill>
                <a:latin typeface="Bebas Neue" panose="020B0000000000000000" pitchFamily="34" charset="0"/>
              </a:rPr>
              <a:t> end of prior sprint</a:t>
            </a:r>
          </a:p>
          <a:p>
            <a:pPr algn="l" eaLnBrk="1" hangingPunct="1">
              <a:buFontTx/>
              <a:buNone/>
            </a:pPr>
            <a:r>
              <a:rPr lang="nl-NL" sz="4400" dirty="0" err="1">
                <a:solidFill>
                  <a:srgbClr val="002060"/>
                </a:solidFill>
                <a:latin typeface="Bebas Neue" panose="020B0000000000000000" pitchFamily="34" charset="0"/>
              </a:rPr>
              <a:t>Raises</a:t>
            </a:r>
            <a:r>
              <a:rPr lang="nl-NL" sz="4400" dirty="0">
                <a:solidFill>
                  <a:srgbClr val="002060"/>
                </a:solidFill>
                <a:latin typeface="Bebas Neue" panose="020B0000000000000000" pitchFamily="34" charset="0"/>
              </a:rPr>
              <a:t> </a:t>
            </a:r>
            <a:r>
              <a:rPr lang="nl-NL" sz="4400" dirty="0" err="1">
                <a:solidFill>
                  <a:srgbClr val="002060"/>
                </a:solidFill>
                <a:latin typeface="Bebas Neue" panose="020B0000000000000000" pitchFamily="34" charset="0"/>
              </a:rPr>
              <a:t>visibility</a:t>
            </a:r>
            <a:r>
              <a:rPr lang="nl-NL" sz="4400" dirty="0">
                <a:solidFill>
                  <a:srgbClr val="002060"/>
                </a:solidFill>
                <a:latin typeface="Bebas Neue" panose="020B0000000000000000" pitchFamily="34" charset="0"/>
              </a:rPr>
              <a:t> of </a:t>
            </a:r>
            <a:r>
              <a:rPr lang="nl-NL" sz="4400" dirty="0" err="1">
                <a:solidFill>
                  <a:srgbClr val="002060"/>
                </a:solidFill>
                <a:latin typeface="Bebas Neue" panose="020B0000000000000000" pitchFamily="34" charset="0"/>
              </a:rPr>
              <a:t>problems</a:t>
            </a:r>
            <a:endParaRPr lang="nl-NL" sz="4400" dirty="0">
              <a:solidFill>
                <a:srgbClr val="002060"/>
              </a:solidFill>
              <a:latin typeface="Bebas Neue" panose="020B0000000000000000" pitchFamily="34" charset="0"/>
            </a:endParaRPr>
          </a:p>
          <a:p>
            <a:pPr algn="l">
              <a:spcBef>
                <a:spcPts val="600"/>
              </a:spcBef>
              <a:buFontTx/>
              <a:buNone/>
            </a:pPr>
            <a:endParaRPr lang="en-US" sz="3200" dirty="0">
              <a:solidFill>
                <a:srgbClr val="002060"/>
              </a:solidFill>
              <a:latin typeface="Bebas Neue" panose="020B0000000000000000" pitchFamily="34" charset="0"/>
            </a:endParaRP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2294" y="5512668"/>
            <a:ext cx="4461286" cy="3333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6758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Testing</a:t>
            </a:r>
            <a:r>
              <a:rPr lang="nl-NL" sz="9600" dirty="0" smtClean="0">
                <a:solidFill>
                  <a:schemeClr val="bg1"/>
                </a:solidFill>
                <a:latin typeface="Bebas Neue" panose="020B0000000000000000" pitchFamily="34" charset="0"/>
              </a:rPr>
              <a:t> in agile/scrum</a:t>
            </a:r>
            <a:br>
              <a:rPr lang="nl-NL" sz="9600" dirty="0" smtClean="0">
                <a:solidFill>
                  <a:schemeClr val="bg1"/>
                </a:solidFill>
                <a:latin typeface="Bebas Neue" panose="020B0000000000000000" pitchFamily="34" charset="0"/>
              </a:rPr>
            </a:br>
            <a:endParaRPr lang="en-US" sz="6000" dirty="0" smtClean="0">
              <a:solidFill>
                <a:schemeClr val="bg1"/>
              </a:solidFill>
              <a:latin typeface="Bebas Neue" panose="020B0000000000000000" pitchFamily="34" charset="0"/>
            </a:endParaRPr>
          </a:p>
        </p:txBody>
      </p:sp>
      <p:sp>
        <p:nvSpPr>
          <p:cNvPr id="5" name="Rectangle 4"/>
          <p:cNvSpPr txBox="1">
            <a:spLocks noChangeArrowheads="1"/>
          </p:cNvSpPr>
          <p:nvPr/>
        </p:nvSpPr>
        <p:spPr bwMode="auto">
          <a:xfrm>
            <a:off x="196330" y="1924472"/>
            <a:ext cx="12601400" cy="598529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en-US" sz="4000" dirty="0" smtClean="0">
                <a:solidFill>
                  <a:schemeClr val="bg1"/>
                </a:solidFill>
                <a:latin typeface="Bebas Neue" panose="020B0000000000000000" pitchFamily="34" charset="0"/>
              </a:rPr>
              <a:t>Test as soon as possible</a:t>
            </a:r>
          </a:p>
          <a:p>
            <a:pPr algn="l">
              <a:spcBef>
                <a:spcPts val="600"/>
              </a:spcBef>
              <a:buFontTx/>
              <a:buNone/>
            </a:pPr>
            <a:endParaRPr lang="en-US" sz="4000" dirty="0" smtClean="0">
              <a:solidFill>
                <a:schemeClr val="bg1"/>
              </a:solidFill>
              <a:latin typeface="Bebas Neue" panose="020B0000000000000000" pitchFamily="34" charset="0"/>
            </a:endParaRPr>
          </a:p>
          <a:p>
            <a:pPr algn="l">
              <a:spcBef>
                <a:spcPts val="600"/>
              </a:spcBef>
              <a:buFontTx/>
              <a:buNone/>
            </a:pPr>
            <a:r>
              <a:rPr lang="en-US" sz="4000" dirty="0" smtClean="0">
                <a:solidFill>
                  <a:schemeClr val="bg1"/>
                </a:solidFill>
                <a:latin typeface="Bebas Neue" panose="020B0000000000000000" pitchFamily="34" charset="0"/>
              </a:rPr>
              <a:t>Involvement of PO/customer as soon as possible</a:t>
            </a:r>
          </a:p>
          <a:p>
            <a:pPr algn="l">
              <a:spcBef>
                <a:spcPts val="600"/>
              </a:spcBef>
              <a:buFontTx/>
              <a:buNone/>
            </a:pPr>
            <a:r>
              <a:rPr lang="en-US" sz="3200" i="1" dirty="0" smtClean="0">
                <a:solidFill>
                  <a:schemeClr val="bg1"/>
                </a:solidFill>
                <a:latin typeface="Bebas Neue" panose="020B0000000000000000" pitchFamily="34" charset="0"/>
              </a:rPr>
              <a:t>Testing in development during the sprint, early </a:t>
            </a:r>
            <a:r>
              <a:rPr lang="tr-TR" sz="3200" i="1" dirty="0" smtClean="0">
                <a:solidFill>
                  <a:schemeClr val="bg1"/>
                </a:solidFill>
                <a:latin typeface="Bebas Neue" panose="020B0000000000000000" pitchFamily="34" charset="0"/>
              </a:rPr>
              <a:t> </a:t>
            </a:r>
            <a:r>
              <a:rPr lang="en-US" sz="3200" i="1" dirty="0" err="1" smtClean="0">
                <a:solidFill>
                  <a:schemeClr val="bg1"/>
                </a:solidFill>
                <a:latin typeface="Bebas Neue" panose="020B0000000000000000" pitchFamily="34" charset="0"/>
              </a:rPr>
              <a:t>uat</a:t>
            </a:r>
            <a:endParaRPr lang="en-US" sz="3200" i="1" dirty="0" smtClean="0">
              <a:solidFill>
                <a:schemeClr val="bg1"/>
              </a:solidFill>
              <a:latin typeface="Bebas Neue" panose="020B0000000000000000" pitchFamily="34" charset="0"/>
            </a:endParaRPr>
          </a:p>
          <a:p>
            <a:pPr algn="l">
              <a:spcBef>
                <a:spcPts val="600"/>
              </a:spcBef>
              <a:buFontTx/>
              <a:buNone/>
            </a:pPr>
            <a:r>
              <a:rPr lang="en-US" sz="3200" i="1" dirty="0" smtClean="0">
                <a:solidFill>
                  <a:schemeClr val="bg1"/>
                </a:solidFill>
                <a:latin typeface="Bebas Neue" panose="020B0000000000000000" pitchFamily="34" charset="0"/>
              </a:rPr>
              <a:t>Demo of product in pre-review review meetings</a:t>
            </a:r>
          </a:p>
          <a:p>
            <a:pPr algn="l">
              <a:spcBef>
                <a:spcPts val="600"/>
              </a:spcBef>
              <a:buFontTx/>
              <a:buNone/>
            </a:pPr>
            <a:endParaRPr lang="en-US" sz="3200" i="1" dirty="0" smtClean="0">
              <a:solidFill>
                <a:schemeClr val="bg1"/>
              </a:solidFill>
              <a:latin typeface="Bebas Neue" panose="020B0000000000000000" pitchFamily="34" charset="0"/>
            </a:endParaRPr>
          </a:p>
          <a:p>
            <a:pPr algn="l">
              <a:spcBef>
                <a:spcPts val="600"/>
              </a:spcBef>
              <a:buFontTx/>
              <a:buNone/>
            </a:pPr>
            <a:r>
              <a:rPr lang="en-US" sz="4000" dirty="0" smtClean="0">
                <a:solidFill>
                  <a:schemeClr val="bg1"/>
                </a:solidFill>
                <a:latin typeface="Bebas Neue" panose="020B0000000000000000" pitchFamily="34" charset="0"/>
              </a:rPr>
              <a:t>UAT in Staging environment in the next sprint</a:t>
            </a:r>
          </a:p>
          <a:p>
            <a:pPr algn="l">
              <a:spcBef>
                <a:spcPts val="600"/>
              </a:spcBef>
              <a:buFontTx/>
              <a:buNone/>
            </a:pPr>
            <a:endParaRPr lang="en-US" sz="4000" dirty="0" smtClean="0">
              <a:solidFill>
                <a:schemeClr val="bg1"/>
              </a:solidFill>
              <a:latin typeface="Bebas Neue" panose="020B0000000000000000" pitchFamily="34" charset="0"/>
            </a:endParaRPr>
          </a:p>
          <a:p>
            <a:pPr algn="l">
              <a:spcBef>
                <a:spcPts val="600"/>
              </a:spcBef>
              <a:buFontTx/>
              <a:buNone/>
            </a:pPr>
            <a:r>
              <a:rPr lang="en-US" sz="4000" dirty="0" smtClean="0">
                <a:solidFill>
                  <a:schemeClr val="bg1"/>
                </a:solidFill>
                <a:latin typeface="Bebas Neue" panose="020B0000000000000000" pitchFamily="34" charset="0"/>
              </a:rPr>
              <a:t>Performance and security tests as soon as possible</a:t>
            </a:r>
            <a:endParaRPr lang="tr-TR" sz="4000" dirty="0" smtClean="0">
              <a:solidFill>
                <a:schemeClr val="bg1"/>
              </a:solidFill>
              <a:latin typeface="Bebas Neue" panose="020B0000000000000000" pitchFamily="34" charset="0"/>
            </a:endParaRPr>
          </a:p>
          <a:p>
            <a:pPr algn="l">
              <a:spcBef>
                <a:spcPts val="600"/>
              </a:spcBef>
              <a:buFontTx/>
              <a:buNone/>
            </a:pPr>
            <a:endParaRPr lang="tr-TR" sz="4000" dirty="0">
              <a:solidFill>
                <a:schemeClr val="bg1"/>
              </a:solidFill>
              <a:latin typeface="Bebas Neue" panose="020B0000000000000000" pitchFamily="34" charset="0"/>
            </a:endParaRPr>
          </a:p>
          <a:p>
            <a:pPr algn="l">
              <a:spcBef>
                <a:spcPts val="600"/>
              </a:spcBef>
              <a:buFontTx/>
              <a:buNone/>
            </a:pPr>
            <a:r>
              <a:rPr lang="tr-TR" sz="4000" dirty="0" err="1" smtClean="0">
                <a:solidFill>
                  <a:schemeClr val="bg1"/>
                </a:solidFill>
                <a:latin typeface="Bebas Neue" panose="020B0000000000000000" pitchFamily="34" charset="0"/>
              </a:rPr>
              <a:t>More</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and</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more</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automated</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tests</a:t>
            </a:r>
            <a:endParaRPr lang="en-US" sz="4000" dirty="0" smtClean="0">
              <a:solidFill>
                <a:schemeClr val="bg1"/>
              </a:solidFill>
              <a:latin typeface="Bebas Neue" panose="020B0000000000000000" pitchFamily="34" charset="0"/>
            </a:endParaRPr>
          </a:p>
          <a:p>
            <a:pPr algn="l">
              <a:spcBef>
                <a:spcPts val="600"/>
              </a:spcBef>
              <a:buFontTx/>
              <a:buNone/>
            </a:pPr>
            <a:endParaRPr lang="en-US" sz="32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150971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dzone.com/static/images/mails/agileposter-v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4" y="158710"/>
            <a:ext cx="12551072" cy="941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9760"/>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smtClean="0">
                <a:solidFill>
                  <a:schemeClr val="bg1"/>
                </a:solidFill>
                <a:latin typeface="Bebas Neue" panose="020B0000000000000000" pitchFamily="34" charset="0"/>
              </a:rPr>
              <a:t>Agile adoption-change </a:t>
            </a:r>
            <a:r>
              <a:rPr lang="nl-NL" sz="9600" dirty="0" err="1" smtClean="0">
                <a:solidFill>
                  <a:schemeClr val="bg1"/>
                </a:solidFill>
                <a:latin typeface="Bebas Neue" panose="020B0000000000000000" pitchFamily="34" charset="0"/>
              </a:rPr>
              <a:t>mindset</a:t>
            </a:r>
            <a:r>
              <a:rPr lang="nl-NL" sz="9600" dirty="0" smtClean="0">
                <a:solidFill>
                  <a:schemeClr val="bg1"/>
                </a:solidFill>
                <a:latin typeface="Bebas Neue" panose="020B0000000000000000" pitchFamily="34" charset="0"/>
              </a:rPr>
              <a:t/>
            </a:r>
            <a:br>
              <a:rPr lang="nl-NL" sz="9600" dirty="0" smtClean="0">
                <a:solidFill>
                  <a:schemeClr val="bg1"/>
                </a:solidFill>
                <a:latin typeface="Bebas Neue" panose="020B0000000000000000" pitchFamily="34" charset="0"/>
              </a:rPr>
            </a:br>
            <a:endParaRPr lang="en-US" sz="60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1924472"/>
            <a:ext cx="12601400" cy="598529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en-US" sz="4800" dirty="0" smtClean="0">
                <a:solidFill>
                  <a:srgbClr val="002060"/>
                </a:solidFill>
                <a:latin typeface="Bebas Neue" panose="020B0000000000000000" pitchFamily="34" charset="0"/>
              </a:rPr>
              <a:t>Can scrum fail?    </a:t>
            </a:r>
            <a:r>
              <a:rPr lang="en-US" sz="6600" dirty="0" smtClean="0">
                <a:solidFill>
                  <a:srgbClr val="002060"/>
                </a:solidFill>
                <a:latin typeface="Bebas Neue" panose="020B0000000000000000" pitchFamily="34" charset="0"/>
              </a:rPr>
              <a:t>NO!</a:t>
            </a:r>
          </a:p>
          <a:p>
            <a:pPr algn="l">
              <a:spcBef>
                <a:spcPts val="600"/>
              </a:spcBef>
              <a:buFontTx/>
              <a:buNone/>
            </a:pPr>
            <a:endParaRPr lang="en-US" sz="4000" dirty="0" smtClean="0">
              <a:solidFill>
                <a:srgbClr val="002060"/>
              </a:solidFill>
              <a:latin typeface="Bebas Neue" panose="020B0000000000000000" pitchFamily="34" charset="0"/>
            </a:endParaRPr>
          </a:p>
          <a:p>
            <a:pPr algn="l">
              <a:spcBef>
                <a:spcPts val="600"/>
              </a:spcBef>
              <a:buFontTx/>
              <a:buNone/>
            </a:pPr>
            <a:r>
              <a:rPr lang="en-US" sz="4000" dirty="0" smtClean="0">
                <a:solidFill>
                  <a:schemeClr val="bg1"/>
                </a:solidFill>
                <a:latin typeface="Bebas Neue" panose="020B0000000000000000" pitchFamily="34" charset="0"/>
              </a:rPr>
              <a:t>Scrum is not a silver bullet ….it surfaces the existing problems</a:t>
            </a:r>
          </a:p>
          <a:p>
            <a:pPr algn="l">
              <a:spcBef>
                <a:spcPts val="600"/>
              </a:spcBef>
              <a:buFontTx/>
              <a:buNone/>
            </a:pPr>
            <a:endParaRPr lang="en-US" sz="4000" dirty="0">
              <a:solidFill>
                <a:schemeClr val="bg1"/>
              </a:solidFill>
              <a:latin typeface="Bebas Neue" panose="020B0000000000000000" pitchFamily="34" charset="0"/>
            </a:endParaRPr>
          </a:p>
          <a:p>
            <a:pPr algn="l">
              <a:spcBef>
                <a:spcPts val="600"/>
              </a:spcBef>
              <a:buFontTx/>
              <a:buNone/>
            </a:pPr>
            <a:r>
              <a:rPr lang="en-US" sz="4000" dirty="0" smtClean="0">
                <a:solidFill>
                  <a:schemeClr val="bg1"/>
                </a:solidFill>
                <a:latin typeface="Bebas Neue" panose="020B0000000000000000" pitchFamily="34" charset="0"/>
              </a:rPr>
              <a:t>It does not fail, it is a simple framework but hard to implement</a:t>
            </a:r>
          </a:p>
          <a:p>
            <a:pPr algn="l">
              <a:spcBef>
                <a:spcPts val="600"/>
              </a:spcBef>
              <a:buFontTx/>
              <a:buNone/>
            </a:pPr>
            <a:r>
              <a:rPr lang="en-US" sz="4000" dirty="0" smtClean="0">
                <a:solidFill>
                  <a:schemeClr val="bg1"/>
                </a:solidFill>
                <a:latin typeface="Bebas Neue" panose="020B0000000000000000" pitchFamily="34" charset="0"/>
              </a:rPr>
              <a:t>As</a:t>
            </a:r>
          </a:p>
          <a:p>
            <a:pPr algn="l">
              <a:spcBef>
                <a:spcPts val="600"/>
              </a:spcBef>
              <a:buFontTx/>
              <a:buNone/>
            </a:pPr>
            <a:r>
              <a:rPr lang="en-US" sz="4000" dirty="0" smtClean="0">
                <a:solidFill>
                  <a:schemeClr val="bg1"/>
                </a:solidFill>
                <a:latin typeface="Bebas Neue" panose="020B0000000000000000" pitchFamily="34" charset="0"/>
              </a:rPr>
              <a:t>it is a completely new way of thinking and mind-set shifting</a:t>
            </a:r>
          </a:p>
          <a:p>
            <a:pPr algn="l">
              <a:spcBef>
                <a:spcPts val="600"/>
              </a:spcBef>
              <a:buFontTx/>
              <a:buNone/>
            </a:pPr>
            <a:endParaRPr lang="en-US" sz="4000" dirty="0" smtClean="0">
              <a:solidFill>
                <a:schemeClr val="bg1"/>
              </a:solidFill>
              <a:latin typeface="Bebas Neue" panose="020B0000000000000000" pitchFamily="34" charset="0"/>
            </a:endParaRPr>
          </a:p>
          <a:p>
            <a:pPr algn="l">
              <a:spcBef>
                <a:spcPts val="600"/>
              </a:spcBef>
              <a:buFontTx/>
              <a:buNone/>
            </a:pPr>
            <a:endParaRPr lang="en-US"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942996365"/>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Why</a:t>
            </a:r>
            <a:r>
              <a:rPr lang="nl-NL" sz="9600" dirty="0" smtClean="0">
                <a:solidFill>
                  <a:schemeClr val="bg1"/>
                </a:solidFill>
                <a:latin typeface="Bebas Neue" panose="020B0000000000000000" pitchFamily="34" charset="0"/>
              </a:rPr>
              <a:t> </a:t>
            </a:r>
            <a:r>
              <a:rPr lang="nl-NL" sz="7200" dirty="0" smtClean="0">
                <a:solidFill>
                  <a:schemeClr val="bg1"/>
                </a:solidFill>
                <a:latin typeface="Bebas Neue" panose="020B0000000000000000" pitchFamily="34" charset="0"/>
              </a:rPr>
              <a:t>scrum </a:t>
            </a:r>
            <a:r>
              <a:rPr lang="nl-NL" sz="7200" dirty="0" err="1" smtClean="0">
                <a:solidFill>
                  <a:schemeClr val="bg1"/>
                </a:solidFill>
                <a:latin typeface="Bebas Neue" panose="020B0000000000000000" pitchFamily="34" charset="0"/>
              </a:rPr>
              <a:t>implementation</a:t>
            </a:r>
            <a:r>
              <a:rPr lang="nl-NL" sz="7200" dirty="0" smtClean="0">
                <a:solidFill>
                  <a:schemeClr val="bg1"/>
                </a:solidFill>
                <a:latin typeface="Bebas Neue" panose="020B0000000000000000" pitchFamily="34" charset="0"/>
              </a:rPr>
              <a:t> </a:t>
            </a:r>
            <a:r>
              <a:rPr lang="nl-NL" sz="7200" dirty="0" err="1" smtClean="0">
                <a:solidFill>
                  <a:schemeClr val="bg1"/>
                </a:solidFill>
                <a:latin typeface="Bebas Neue" panose="020B0000000000000000" pitchFamily="34" charset="0"/>
              </a:rPr>
              <a:t>may</a:t>
            </a:r>
            <a:r>
              <a:rPr lang="nl-NL" sz="7200" dirty="0" smtClean="0">
                <a:solidFill>
                  <a:schemeClr val="bg1"/>
                </a:solidFill>
                <a:latin typeface="Bebas Neue" panose="020B0000000000000000" pitchFamily="34" charset="0"/>
              </a:rPr>
              <a:t> </a:t>
            </a:r>
            <a:r>
              <a:rPr lang="nl-NL" sz="11500" dirty="0" err="1" smtClean="0">
                <a:solidFill>
                  <a:schemeClr val="bg1"/>
                </a:solidFill>
                <a:latin typeface="Bebas Neue" panose="020B0000000000000000" pitchFamily="34" charset="0"/>
              </a:rPr>
              <a:t>fail</a:t>
            </a:r>
            <a:r>
              <a:rPr lang="nl-NL" sz="7200" dirty="0" smtClean="0">
                <a:solidFill>
                  <a:schemeClr val="bg1"/>
                </a:solidFill>
                <a:latin typeface="Bebas Neue" panose="020B0000000000000000" pitchFamily="34" charset="0"/>
              </a:rPr>
              <a:t>?</a:t>
            </a:r>
            <a:endParaRPr lang="en-US" sz="44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1924472"/>
            <a:ext cx="12601400" cy="770485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en-US" sz="4000" dirty="0" smtClean="0">
                <a:solidFill>
                  <a:srgbClr val="002060"/>
                </a:solidFill>
                <a:latin typeface="Bebas Neue" panose="020B0000000000000000" pitchFamily="34" charset="0"/>
              </a:rPr>
              <a:t>Culture</a:t>
            </a:r>
            <a:r>
              <a:rPr lang="tr-TR" sz="4000" dirty="0" smtClean="0">
                <a:solidFill>
                  <a:srgbClr val="002060"/>
                </a:solidFill>
                <a:latin typeface="Bebas Neue" panose="020B0000000000000000" pitchFamily="34" charset="0"/>
              </a:rPr>
              <a:t> &amp; </a:t>
            </a:r>
            <a:r>
              <a:rPr lang="tr-TR" sz="4000" dirty="0" err="1" smtClean="0">
                <a:solidFill>
                  <a:srgbClr val="002060"/>
                </a:solidFill>
                <a:latin typeface="Bebas Neue" panose="020B0000000000000000" pitchFamily="34" charset="0"/>
              </a:rPr>
              <a:t>MAnagement</a:t>
            </a:r>
            <a:endParaRPr lang="en-US" sz="4000" dirty="0" smtClean="0">
              <a:solidFill>
                <a:schemeClr val="bg1"/>
              </a:solidFill>
              <a:latin typeface="Bebas Neue" panose="020B0000000000000000" pitchFamily="34" charset="0"/>
            </a:endParaRPr>
          </a:p>
          <a:p>
            <a:pPr algn="l">
              <a:spcBef>
                <a:spcPts val="600"/>
              </a:spcBef>
              <a:buFontTx/>
              <a:buNone/>
            </a:pPr>
            <a:r>
              <a:rPr lang="tr-TR" sz="4000" dirty="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Force commitments</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Ask for not needed or invaluable status and measure</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No tolerance for failures</a:t>
            </a:r>
          </a:p>
          <a:p>
            <a:pPr algn="l">
              <a:spcBef>
                <a:spcPts val="600"/>
              </a:spcBef>
              <a:buFontTx/>
              <a:buNone/>
            </a:pPr>
            <a:r>
              <a:rPr lang="tr-TR" sz="4000" dirty="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Tendency to old norms</a:t>
            </a:r>
            <a:endParaRPr lang="tr-TR" sz="4000" dirty="0" smtClean="0">
              <a:solidFill>
                <a:schemeClr val="bg1"/>
              </a:solidFill>
              <a:latin typeface="Bebas Neue" panose="020B0000000000000000" pitchFamily="34" charset="0"/>
            </a:endParaRPr>
          </a:p>
          <a:p>
            <a:pPr algn="l">
              <a:spcBef>
                <a:spcPts val="600"/>
              </a:spcBef>
              <a:buNone/>
            </a:pPr>
            <a:r>
              <a:rPr lang="tr-TR" sz="4000" dirty="0" smtClean="0">
                <a:solidFill>
                  <a:srgbClr val="002060"/>
                </a:solidFill>
                <a:latin typeface="Bebas Neue" panose="020B0000000000000000" pitchFamily="34" charset="0"/>
              </a:rPr>
              <a:t>	</a:t>
            </a:r>
            <a:r>
              <a:rPr lang="en-US" sz="4000" dirty="0" smtClean="0">
                <a:solidFill>
                  <a:schemeClr val="bg1"/>
                </a:solidFill>
                <a:latin typeface="Bebas Neue" panose="020B0000000000000000" pitchFamily="34" charset="0"/>
              </a:rPr>
              <a:t>Exhausted </a:t>
            </a:r>
            <a:r>
              <a:rPr lang="en-US" sz="4000" dirty="0">
                <a:solidFill>
                  <a:schemeClr val="bg1"/>
                </a:solidFill>
                <a:latin typeface="Bebas Neue" panose="020B0000000000000000" pitchFamily="34" charset="0"/>
              </a:rPr>
              <a:t>team,  no calm period,  no place for innovation</a:t>
            </a:r>
          </a:p>
          <a:p>
            <a:pPr algn="l">
              <a:spcBef>
                <a:spcPts val="600"/>
              </a:spcBef>
              <a:buFontTx/>
              <a:buNone/>
            </a:pPr>
            <a:endParaRPr lang="en-US" sz="4000" dirty="0" smtClean="0">
              <a:solidFill>
                <a:schemeClr val="bg1"/>
              </a:solidFill>
              <a:latin typeface="Bebas Neue" panose="020B0000000000000000" pitchFamily="34" charset="0"/>
            </a:endParaRPr>
          </a:p>
          <a:p>
            <a:pPr algn="l">
              <a:spcBef>
                <a:spcPts val="600"/>
              </a:spcBef>
              <a:buFontTx/>
              <a:buNone/>
            </a:pPr>
            <a:endParaRPr lang="en-US" sz="4000" dirty="0" smtClean="0">
              <a:solidFill>
                <a:srgbClr val="002060"/>
              </a:solidFill>
              <a:latin typeface="Bebas Neue" panose="020B0000000000000000" pitchFamily="34" charset="0"/>
            </a:endParaRPr>
          </a:p>
        </p:txBody>
      </p:sp>
    </p:spTree>
    <p:extLst>
      <p:ext uri="{BB962C8B-B14F-4D97-AF65-F5344CB8AC3E}">
        <p14:creationId xmlns:p14="http://schemas.microsoft.com/office/powerpoint/2010/main" val="1322646120"/>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Why</a:t>
            </a:r>
            <a:r>
              <a:rPr lang="nl-NL" sz="9600" dirty="0" smtClean="0">
                <a:solidFill>
                  <a:schemeClr val="bg1"/>
                </a:solidFill>
                <a:latin typeface="Bebas Neue" panose="020B0000000000000000" pitchFamily="34" charset="0"/>
              </a:rPr>
              <a:t> </a:t>
            </a:r>
            <a:r>
              <a:rPr lang="nl-NL" sz="7200" dirty="0" smtClean="0">
                <a:solidFill>
                  <a:schemeClr val="bg1"/>
                </a:solidFill>
                <a:latin typeface="Bebas Neue" panose="020B0000000000000000" pitchFamily="34" charset="0"/>
              </a:rPr>
              <a:t>scrum </a:t>
            </a:r>
            <a:r>
              <a:rPr lang="nl-NL" sz="7200" dirty="0" err="1" smtClean="0">
                <a:solidFill>
                  <a:schemeClr val="bg1"/>
                </a:solidFill>
                <a:latin typeface="Bebas Neue" panose="020B0000000000000000" pitchFamily="34" charset="0"/>
              </a:rPr>
              <a:t>implementation</a:t>
            </a:r>
            <a:r>
              <a:rPr lang="nl-NL" sz="7200" dirty="0" smtClean="0">
                <a:solidFill>
                  <a:schemeClr val="bg1"/>
                </a:solidFill>
                <a:latin typeface="Bebas Neue" panose="020B0000000000000000" pitchFamily="34" charset="0"/>
              </a:rPr>
              <a:t> </a:t>
            </a:r>
            <a:r>
              <a:rPr lang="nl-NL" sz="7200" dirty="0" err="1" smtClean="0">
                <a:solidFill>
                  <a:schemeClr val="bg1"/>
                </a:solidFill>
                <a:latin typeface="Bebas Neue" panose="020B0000000000000000" pitchFamily="34" charset="0"/>
              </a:rPr>
              <a:t>may</a:t>
            </a:r>
            <a:r>
              <a:rPr lang="nl-NL" sz="7200" dirty="0" smtClean="0">
                <a:solidFill>
                  <a:schemeClr val="bg1"/>
                </a:solidFill>
                <a:latin typeface="Bebas Neue" panose="020B0000000000000000" pitchFamily="34" charset="0"/>
              </a:rPr>
              <a:t> </a:t>
            </a:r>
            <a:r>
              <a:rPr lang="nl-NL" sz="11500" dirty="0" err="1" smtClean="0">
                <a:solidFill>
                  <a:schemeClr val="bg1"/>
                </a:solidFill>
                <a:latin typeface="Bebas Neue" panose="020B0000000000000000" pitchFamily="34" charset="0"/>
              </a:rPr>
              <a:t>fail</a:t>
            </a:r>
            <a:r>
              <a:rPr lang="nl-NL" sz="7200" dirty="0" smtClean="0">
                <a:solidFill>
                  <a:schemeClr val="bg1"/>
                </a:solidFill>
                <a:latin typeface="Bebas Neue" panose="020B0000000000000000" pitchFamily="34" charset="0"/>
              </a:rPr>
              <a:t>?</a:t>
            </a:r>
            <a:endParaRPr lang="en-US" sz="44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1924472"/>
            <a:ext cx="12601400" cy="770485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en-US" sz="4000" dirty="0" smtClean="0">
                <a:solidFill>
                  <a:srgbClr val="002060"/>
                </a:solidFill>
                <a:latin typeface="Bebas Neue" panose="020B0000000000000000" pitchFamily="34" charset="0"/>
              </a:rPr>
              <a:t>Bad scrum master</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Driving the time and task allocation</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Fails to make a prioritized impediment list</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Become team administrator</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Do not keep the team in “the zone”</a:t>
            </a:r>
          </a:p>
          <a:p>
            <a:pPr algn="l">
              <a:spcBef>
                <a:spcPts val="600"/>
              </a:spcBef>
              <a:buFontTx/>
              <a:buNone/>
            </a:pPr>
            <a:r>
              <a:rPr lang="tr-TR" sz="4000" dirty="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No or bad retrospectives</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Wrong definition of done</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No velocity tracking</a:t>
            </a:r>
          </a:p>
        </p:txBody>
      </p:sp>
    </p:spTree>
    <p:extLst>
      <p:ext uri="{BB962C8B-B14F-4D97-AF65-F5344CB8AC3E}">
        <p14:creationId xmlns:p14="http://schemas.microsoft.com/office/powerpoint/2010/main" val="1596032444"/>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Why</a:t>
            </a:r>
            <a:r>
              <a:rPr lang="nl-NL" sz="9600" dirty="0" smtClean="0">
                <a:solidFill>
                  <a:schemeClr val="bg1"/>
                </a:solidFill>
                <a:latin typeface="Bebas Neue" panose="020B0000000000000000" pitchFamily="34" charset="0"/>
              </a:rPr>
              <a:t> </a:t>
            </a:r>
            <a:r>
              <a:rPr lang="nl-NL" sz="7200" dirty="0" smtClean="0">
                <a:solidFill>
                  <a:schemeClr val="bg1"/>
                </a:solidFill>
                <a:latin typeface="Bebas Neue" panose="020B0000000000000000" pitchFamily="34" charset="0"/>
              </a:rPr>
              <a:t>scrum </a:t>
            </a:r>
            <a:r>
              <a:rPr lang="nl-NL" sz="7200" dirty="0" err="1" smtClean="0">
                <a:solidFill>
                  <a:schemeClr val="bg1"/>
                </a:solidFill>
                <a:latin typeface="Bebas Neue" panose="020B0000000000000000" pitchFamily="34" charset="0"/>
              </a:rPr>
              <a:t>implementation</a:t>
            </a:r>
            <a:r>
              <a:rPr lang="nl-NL" sz="7200" dirty="0" smtClean="0">
                <a:solidFill>
                  <a:schemeClr val="bg1"/>
                </a:solidFill>
                <a:latin typeface="Bebas Neue" panose="020B0000000000000000" pitchFamily="34" charset="0"/>
              </a:rPr>
              <a:t> </a:t>
            </a:r>
            <a:r>
              <a:rPr lang="nl-NL" sz="7200" dirty="0" err="1" smtClean="0">
                <a:solidFill>
                  <a:schemeClr val="bg1"/>
                </a:solidFill>
                <a:latin typeface="Bebas Neue" panose="020B0000000000000000" pitchFamily="34" charset="0"/>
              </a:rPr>
              <a:t>may</a:t>
            </a:r>
            <a:r>
              <a:rPr lang="nl-NL" sz="7200" dirty="0" smtClean="0">
                <a:solidFill>
                  <a:schemeClr val="bg1"/>
                </a:solidFill>
                <a:latin typeface="Bebas Neue" panose="020B0000000000000000" pitchFamily="34" charset="0"/>
              </a:rPr>
              <a:t> </a:t>
            </a:r>
            <a:r>
              <a:rPr lang="nl-NL" sz="11500" dirty="0" err="1" smtClean="0">
                <a:solidFill>
                  <a:schemeClr val="bg1"/>
                </a:solidFill>
                <a:latin typeface="Bebas Neue" panose="020B0000000000000000" pitchFamily="34" charset="0"/>
              </a:rPr>
              <a:t>fail</a:t>
            </a:r>
            <a:r>
              <a:rPr lang="nl-NL" sz="7200" dirty="0" smtClean="0">
                <a:solidFill>
                  <a:schemeClr val="bg1"/>
                </a:solidFill>
                <a:latin typeface="Bebas Neue" panose="020B0000000000000000" pitchFamily="34" charset="0"/>
              </a:rPr>
              <a:t>?</a:t>
            </a:r>
            <a:endParaRPr lang="en-US" sz="44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1924472"/>
            <a:ext cx="12601400" cy="770485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en-US" sz="4000" dirty="0" smtClean="0">
                <a:solidFill>
                  <a:srgbClr val="002060"/>
                </a:solidFill>
                <a:latin typeface="Bebas Neue" panose="020B0000000000000000" pitchFamily="34" charset="0"/>
              </a:rPr>
              <a:t>Bad product owner</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Constantly unavailable</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Fail to get consensus</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Does not have a vision, business plan and release roadmap</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Poorly defined stories</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On-going changes in s</a:t>
            </a:r>
            <a:r>
              <a:rPr lang="tr-TR" sz="4000" dirty="0" smtClean="0">
                <a:solidFill>
                  <a:schemeClr val="bg1"/>
                </a:solidFill>
                <a:latin typeface="Bebas Neue" panose="020B0000000000000000" pitchFamily="34" charset="0"/>
              </a:rPr>
              <a:t>p</a:t>
            </a:r>
            <a:r>
              <a:rPr lang="en-US" sz="4000" dirty="0" err="1" smtClean="0">
                <a:solidFill>
                  <a:schemeClr val="bg1"/>
                </a:solidFill>
                <a:latin typeface="Bebas Neue" panose="020B0000000000000000" pitchFamily="34" charset="0"/>
              </a:rPr>
              <a:t>rint</a:t>
            </a:r>
            <a:r>
              <a:rPr lang="en-US" sz="4000" dirty="0" smtClean="0">
                <a:solidFill>
                  <a:schemeClr val="bg1"/>
                </a:solidFill>
                <a:latin typeface="Bebas Neue" panose="020B0000000000000000" pitchFamily="34" charset="0"/>
              </a:rPr>
              <a:t> backlog</a:t>
            </a:r>
          </a:p>
          <a:p>
            <a:pPr algn="l">
              <a:spcBef>
                <a:spcPts val="600"/>
              </a:spcBef>
              <a:buFontTx/>
              <a:buNone/>
            </a:pPr>
            <a:r>
              <a:rPr lang="tr-TR" sz="4000" dirty="0">
                <a:solidFill>
                  <a:schemeClr val="bg1"/>
                </a:solidFill>
                <a:latin typeface="Bebas Neue" panose="020B0000000000000000" pitchFamily="34" charset="0"/>
              </a:rPr>
              <a:t>	</a:t>
            </a:r>
            <a:endParaRPr lang="en-US" sz="4000" dirty="0" smtClean="0">
              <a:solidFill>
                <a:srgbClr val="002060"/>
              </a:solidFill>
              <a:latin typeface="Bebas Neue" panose="020B0000000000000000" pitchFamily="34" charset="0"/>
            </a:endParaRPr>
          </a:p>
          <a:p>
            <a:pPr algn="l">
              <a:spcBef>
                <a:spcPts val="600"/>
              </a:spcBef>
              <a:buFontTx/>
              <a:buNone/>
            </a:pPr>
            <a:endParaRPr lang="en-US" sz="4000" dirty="0">
              <a:solidFill>
                <a:schemeClr val="bg1"/>
              </a:solidFill>
              <a:latin typeface="Bebas Neue" panose="020B0000000000000000" pitchFamily="34" charset="0"/>
            </a:endParaRPr>
          </a:p>
        </p:txBody>
      </p:sp>
    </p:spTree>
    <p:extLst>
      <p:ext uri="{BB962C8B-B14F-4D97-AF65-F5344CB8AC3E}">
        <p14:creationId xmlns:p14="http://schemas.microsoft.com/office/powerpoint/2010/main" val="1596032444"/>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9600" dirty="0" err="1" smtClean="0">
                <a:solidFill>
                  <a:schemeClr val="bg1"/>
                </a:solidFill>
                <a:latin typeface="Bebas Neue" panose="020B0000000000000000" pitchFamily="34" charset="0"/>
              </a:rPr>
              <a:t>Why</a:t>
            </a:r>
            <a:r>
              <a:rPr lang="nl-NL" sz="9600" dirty="0" smtClean="0">
                <a:solidFill>
                  <a:schemeClr val="bg1"/>
                </a:solidFill>
                <a:latin typeface="Bebas Neue" panose="020B0000000000000000" pitchFamily="34" charset="0"/>
              </a:rPr>
              <a:t> </a:t>
            </a:r>
            <a:r>
              <a:rPr lang="nl-NL" sz="7200" dirty="0" smtClean="0">
                <a:solidFill>
                  <a:schemeClr val="bg1"/>
                </a:solidFill>
                <a:latin typeface="Bebas Neue" panose="020B0000000000000000" pitchFamily="34" charset="0"/>
              </a:rPr>
              <a:t>scrum </a:t>
            </a:r>
            <a:r>
              <a:rPr lang="nl-NL" sz="7200" dirty="0" err="1" smtClean="0">
                <a:solidFill>
                  <a:schemeClr val="bg1"/>
                </a:solidFill>
                <a:latin typeface="Bebas Neue" panose="020B0000000000000000" pitchFamily="34" charset="0"/>
              </a:rPr>
              <a:t>implementation</a:t>
            </a:r>
            <a:r>
              <a:rPr lang="nl-NL" sz="7200" dirty="0" smtClean="0">
                <a:solidFill>
                  <a:schemeClr val="bg1"/>
                </a:solidFill>
                <a:latin typeface="Bebas Neue" panose="020B0000000000000000" pitchFamily="34" charset="0"/>
              </a:rPr>
              <a:t> </a:t>
            </a:r>
            <a:r>
              <a:rPr lang="nl-NL" sz="7200" dirty="0" err="1" smtClean="0">
                <a:solidFill>
                  <a:schemeClr val="bg1"/>
                </a:solidFill>
                <a:latin typeface="Bebas Neue" panose="020B0000000000000000" pitchFamily="34" charset="0"/>
              </a:rPr>
              <a:t>may</a:t>
            </a:r>
            <a:r>
              <a:rPr lang="nl-NL" sz="7200" dirty="0" smtClean="0">
                <a:solidFill>
                  <a:schemeClr val="bg1"/>
                </a:solidFill>
                <a:latin typeface="Bebas Neue" panose="020B0000000000000000" pitchFamily="34" charset="0"/>
              </a:rPr>
              <a:t> </a:t>
            </a:r>
            <a:r>
              <a:rPr lang="nl-NL" sz="11500" dirty="0" err="1" smtClean="0">
                <a:solidFill>
                  <a:schemeClr val="bg1"/>
                </a:solidFill>
                <a:latin typeface="Bebas Neue" panose="020B0000000000000000" pitchFamily="34" charset="0"/>
              </a:rPr>
              <a:t>fail</a:t>
            </a:r>
            <a:r>
              <a:rPr lang="nl-NL" sz="7200" dirty="0" smtClean="0">
                <a:solidFill>
                  <a:schemeClr val="bg1"/>
                </a:solidFill>
                <a:latin typeface="Bebas Neue" panose="020B0000000000000000" pitchFamily="34" charset="0"/>
              </a:rPr>
              <a:t>?</a:t>
            </a:r>
            <a:endParaRPr lang="en-US" sz="44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1924472"/>
            <a:ext cx="12601400" cy="770485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None/>
            </a:pPr>
            <a:r>
              <a:rPr lang="tr-TR" sz="4000" dirty="0" smtClean="0">
                <a:solidFill>
                  <a:srgbClr val="002060"/>
                </a:solidFill>
                <a:latin typeface="Bebas Neue" panose="020B0000000000000000" pitchFamily="34" charset="0"/>
              </a:rPr>
              <a:t>Team</a:t>
            </a:r>
          </a:p>
          <a:p>
            <a:pPr algn="l">
              <a:spcBef>
                <a:spcPts val="600"/>
              </a:spcBef>
              <a:buNone/>
            </a:pPr>
            <a:r>
              <a:rPr lang="tr-TR" sz="4000" dirty="0">
                <a:solidFill>
                  <a:srgbClr val="002060"/>
                </a:solidFill>
                <a:latin typeface="Bebas Neue" panose="020B0000000000000000" pitchFamily="34" charset="0"/>
              </a:rPr>
              <a:t>	</a:t>
            </a:r>
            <a:r>
              <a:rPr lang="en-US" sz="4000" dirty="0" smtClean="0">
                <a:solidFill>
                  <a:schemeClr val="bg1"/>
                </a:solidFill>
                <a:latin typeface="Bebas Neue" panose="020B0000000000000000" pitchFamily="34" charset="0"/>
              </a:rPr>
              <a:t>Not acting like a self managed team</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Prima donna/dictator</a:t>
            </a:r>
            <a:r>
              <a:rPr lang="tr-TR" sz="4000" dirty="0" smtClean="0">
                <a:solidFill>
                  <a:schemeClr val="bg1"/>
                </a:solidFill>
                <a:latin typeface="Bebas Neue" panose="020B0000000000000000" pitchFamily="34" charset="0"/>
              </a:rPr>
              <a:t>/</a:t>
            </a:r>
            <a:r>
              <a:rPr lang="tr-TR" sz="4000" dirty="0" err="1" smtClean="0">
                <a:solidFill>
                  <a:schemeClr val="bg1"/>
                </a:solidFill>
                <a:latin typeface="Bebas Neue" panose="020B0000000000000000" pitchFamily="34" charset="0"/>
              </a:rPr>
              <a:t>hero</a:t>
            </a:r>
            <a:r>
              <a:rPr lang="en-US" sz="4000" dirty="0" smtClean="0">
                <a:solidFill>
                  <a:schemeClr val="bg1"/>
                </a:solidFill>
                <a:latin typeface="Bebas Neue" panose="020B0000000000000000" pitchFamily="34" charset="0"/>
              </a:rPr>
              <a:t> within the team</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Depend on external expertise</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Personal goals rather than team goal</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Tasks are assigned</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Not helping or listening each other</a:t>
            </a:r>
          </a:p>
          <a:p>
            <a:pPr algn="l">
              <a:spcBef>
                <a:spcPts val="600"/>
              </a:spcBef>
              <a:buFontTx/>
              <a:buNone/>
            </a:pPr>
            <a:r>
              <a:rPr lang="tr-TR" sz="4000" dirty="0" smtClean="0">
                <a:solidFill>
                  <a:schemeClr val="bg1"/>
                </a:solidFill>
                <a:latin typeface="Bebas Neue" panose="020B0000000000000000" pitchFamily="34" charset="0"/>
              </a:rPr>
              <a:t>	</a:t>
            </a:r>
            <a:r>
              <a:rPr lang="en-US" sz="4000" dirty="0" smtClean="0">
                <a:solidFill>
                  <a:schemeClr val="bg1"/>
                </a:solidFill>
                <a:latin typeface="Bebas Neue" panose="020B0000000000000000" pitchFamily="34" charset="0"/>
              </a:rPr>
              <a:t>Too much interruptions/ </a:t>
            </a:r>
            <a:r>
              <a:rPr lang="en-US" sz="4000" dirty="0" err="1" smtClean="0">
                <a:solidFill>
                  <a:schemeClr val="bg1"/>
                </a:solidFill>
                <a:latin typeface="Bebas Neue" panose="020B0000000000000000" pitchFamily="34" charset="0"/>
              </a:rPr>
              <a:t>po</a:t>
            </a:r>
            <a:r>
              <a:rPr lang="en-US" sz="4000" dirty="0" smtClean="0">
                <a:solidFill>
                  <a:schemeClr val="bg1"/>
                </a:solidFill>
                <a:latin typeface="Bebas Neue" panose="020B0000000000000000" pitchFamily="34" charset="0"/>
              </a:rPr>
              <a:t>-SM bypassed</a:t>
            </a:r>
          </a:p>
          <a:p>
            <a:pPr algn="l">
              <a:spcBef>
                <a:spcPts val="600"/>
              </a:spcBef>
              <a:buFontTx/>
              <a:buNone/>
            </a:pPr>
            <a:endParaRPr lang="en-US" sz="4000" dirty="0" smtClean="0">
              <a:solidFill>
                <a:schemeClr val="bg1"/>
              </a:solidFill>
              <a:latin typeface="Bebas Neue" panose="020B0000000000000000" pitchFamily="34" charset="0"/>
            </a:endParaRPr>
          </a:p>
          <a:p>
            <a:pPr algn="l">
              <a:spcBef>
                <a:spcPts val="600"/>
              </a:spcBef>
              <a:buFontTx/>
              <a:buNone/>
            </a:pPr>
            <a:endParaRPr lang="en-US" sz="4000" dirty="0" smtClean="0">
              <a:solidFill>
                <a:schemeClr val="bg1"/>
              </a:solidFill>
              <a:latin typeface="Bebas Neue" panose="020B0000000000000000" pitchFamily="34" charset="0"/>
            </a:endParaRPr>
          </a:p>
        </p:txBody>
      </p:sp>
    </p:spTree>
    <p:extLst>
      <p:ext uri="{BB962C8B-B14F-4D97-AF65-F5344CB8AC3E}">
        <p14:creationId xmlns:p14="http://schemas.microsoft.com/office/powerpoint/2010/main" val="1562529690"/>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3928" y="4470594"/>
            <a:ext cx="7782099"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7200" dirty="0">
                <a:solidFill>
                  <a:schemeClr val="bg1"/>
                </a:solidFill>
                <a:latin typeface="Bebas Neue" panose="020B0000000000000000" pitchFamily="34" charset="0"/>
              </a:rPr>
              <a:t>Continuous</a:t>
            </a:r>
            <a:r>
              <a:rPr lang="tr-TR" sz="7200" dirty="0">
                <a:solidFill>
                  <a:schemeClr val="bg1"/>
                </a:solidFill>
                <a:latin typeface="Bebas Neue" panose="020B0000000000000000" pitchFamily="34" charset="0"/>
              </a:rPr>
              <a:t> </a:t>
            </a:r>
            <a:r>
              <a:rPr lang="tr-TR" sz="7200" dirty="0" err="1" smtClean="0">
                <a:solidFill>
                  <a:schemeClr val="bg1"/>
                </a:solidFill>
                <a:latin typeface="Bebas Neue" panose="020B0000000000000000" pitchFamily="34" charset="0"/>
              </a:rPr>
              <a:t>improvement</a:t>
            </a:r>
            <a:endParaRPr lang="en-US" sz="7200" dirty="0">
              <a:solidFill>
                <a:schemeClr val="bg1"/>
              </a:solidFill>
              <a:latin typeface="Bebas Neue" panose="020B0000000000000000" pitchFamily="34" charset="0"/>
            </a:endParaRPr>
          </a:p>
        </p:txBody>
      </p:sp>
      <p:sp>
        <p:nvSpPr>
          <p:cNvPr id="3" name="Rectangle 2"/>
          <p:cNvSpPr txBox="1">
            <a:spLocks noChangeArrowheads="1"/>
          </p:cNvSpPr>
          <p:nvPr/>
        </p:nvSpPr>
        <p:spPr bwMode="auto">
          <a:xfrm>
            <a:off x="-10740" y="0"/>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tr-TR" sz="9600" dirty="0" err="1" smtClean="0">
                <a:solidFill>
                  <a:schemeClr val="bg1"/>
                </a:solidFill>
                <a:latin typeface="Bebas Neue" panose="020B0000000000000000" pitchFamily="34" charset="0"/>
              </a:rPr>
              <a:t>agıle</a:t>
            </a:r>
            <a:r>
              <a:rPr lang="tr-TR" sz="9600" dirty="0" smtClean="0">
                <a:solidFill>
                  <a:schemeClr val="bg1"/>
                </a:solidFill>
                <a:latin typeface="Bebas Neue" panose="020B0000000000000000" pitchFamily="34" charset="0"/>
              </a:rPr>
              <a:t> is </a:t>
            </a:r>
            <a:r>
              <a:rPr lang="tr-TR" sz="9600" dirty="0" err="1" smtClean="0">
                <a:solidFill>
                  <a:schemeClr val="bg1"/>
                </a:solidFill>
                <a:latin typeface="Bebas Neue" panose="020B0000000000000000" pitchFamily="34" charset="0"/>
              </a:rPr>
              <a:t>all</a:t>
            </a:r>
            <a:r>
              <a:rPr lang="tr-TR" sz="9600" dirty="0" smtClean="0">
                <a:solidFill>
                  <a:schemeClr val="bg1"/>
                </a:solidFill>
                <a:latin typeface="Bebas Neue" panose="020B0000000000000000" pitchFamily="34" charset="0"/>
              </a:rPr>
              <a:t> </a:t>
            </a:r>
            <a:r>
              <a:rPr lang="tr-TR" sz="9600" dirty="0" err="1" smtClean="0">
                <a:solidFill>
                  <a:schemeClr val="bg1"/>
                </a:solidFill>
                <a:latin typeface="Bebas Neue" panose="020B0000000000000000" pitchFamily="34" charset="0"/>
              </a:rPr>
              <a:t>about</a:t>
            </a:r>
            <a:endParaRPr lang="en-US" sz="4400" dirty="0" smtClean="0">
              <a:solidFill>
                <a:schemeClr val="bg1"/>
              </a:solidFill>
              <a:latin typeface="Bebas Neue" panose="020B0000000000000000" pitchFamily="34" charset="0"/>
            </a:endParaRPr>
          </a:p>
        </p:txBody>
      </p:sp>
      <p:sp>
        <p:nvSpPr>
          <p:cNvPr id="4" name="TextBox 3"/>
          <p:cNvSpPr txBox="1"/>
          <p:nvPr/>
        </p:nvSpPr>
        <p:spPr>
          <a:xfrm>
            <a:off x="4774208" y="2172241"/>
            <a:ext cx="619268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chemeClr val="accent4">
                    <a:lumMod val="50000"/>
                  </a:schemeClr>
                </a:solidFill>
                <a:latin typeface="Bebas Neue" panose="020B0000000000000000" pitchFamily="34" charset="0"/>
              </a:rPr>
              <a:t>Constantly </a:t>
            </a:r>
            <a:r>
              <a:rPr lang="en-US" dirty="0">
                <a:solidFill>
                  <a:schemeClr val="accent4">
                    <a:lumMod val="50000"/>
                  </a:schemeClr>
                </a:solidFill>
                <a:latin typeface="Bebas Neue" panose="020B0000000000000000" pitchFamily="34" charset="0"/>
              </a:rPr>
              <a:t>inspecting and </a:t>
            </a:r>
            <a:r>
              <a:rPr lang="en-US" dirty="0" smtClean="0">
                <a:solidFill>
                  <a:schemeClr val="accent4">
                    <a:lumMod val="50000"/>
                  </a:schemeClr>
                </a:solidFill>
                <a:latin typeface="Bebas Neue" panose="020B0000000000000000" pitchFamily="34" charset="0"/>
              </a:rPr>
              <a:t>improving</a:t>
            </a:r>
            <a:endParaRPr lang="en-US" dirty="0">
              <a:solidFill>
                <a:schemeClr val="accent4">
                  <a:lumMod val="50000"/>
                </a:schemeClr>
              </a:solidFill>
              <a:latin typeface="Bebas Neue" panose="020B0000000000000000" pitchFamily="34" charset="0"/>
            </a:endParaRPr>
          </a:p>
        </p:txBody>
      </p:sp>
      <p:sp>
        <p:nvSpPr>
          <p:cNvPr id="5" name="TextBox 4"/>
          <p:cNvSpPr txBox="1"/>
          <p:nvPr/>
        </p:nvSpPr>
        <p:spPr>
          <a:xfrm>
            <a:off x="-626392" y="2716560"/>
            <a:ext cx="619268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5400" dirty="0" err="1" smtClean="0">
                <a:solidFill>
                  <a:schemeClr val="accent1">
                    <a:lumMod val="50000"/>
                  </a:schemeClr>
                </a:solidFill>
                <a:latin typeface="Bebas Neue" panose="020B0000000000000000" pitchFamily="34" charset="0"/>
              </a:rPr>
              <a:t>Learn</a:t>
            </a:r>
            <a:r>
              <a:rPr lang="tr-TR" sz="5400" dirty="0" smtClean="0">
                <a:solidFill>
                  <a:schemeClr val="accent1">
                    <a:lumMod val="50000"/>
                  </a:schemeClr>
                </a:solidFill>
                <a:latin typeface="Bebas Neue" panose="020B0000000000000000" pitchFamily="34" charset="0"/>
              </a:rPr>
              <a:t> </a:t>
            </a:r>
            <a:r>
              <a:rPr lang="tr-TR" sz="5400" dirty="0" err="1">
                <a:solidFill>
                  <a:schemeClr val="accent1">
                    <a:lumMod val="50000"/>
                  </a:schemeClr>
                </a:solidFill>
                <a:latin typeface="Bebas Neue" panose="020B0000000000000000" pitchFamily="34" charset="0"/>
              </a:rPr>
              <a:t>and</a:t>
            </a:r>
            <a:r>
              <a:rPr lang="tr-TR" sz="5400" dirty="0">
                <a:solidFill>
                  <a:schemeClr val="accent1">
                    <a:lumMod val="50000"/>
                  </a:schemeClr>
                </a:solidFill>
                <a:latin typeface="Bebas Neue" panose="020B0000000000000000" pitchFamily="34" charset="0"/>
              </a:rPr>
              <a:t> </a:t>
            </a:r>
            <a:r>
              <a:rPr lang="tr-TR" sz="5400" dirty="0" err="1" smtClean="0">
                <a:solidFill>
                  <a:schemeClr val="accent1">
                    <a:lumMod val="50000"/>
                  </a:schemeClr>
                </a:solidFill>
                <a:latin typeface="Bebas Neue" panose="020B0000000000000000" pitchFamily="34" charset="0"/>
              </a:rPr>
              <a:t>adapt</a:t>
            </a:r>
            <a:endParaRPr lang="en-US" sz="5400" dirty="0">
              <a:solidFill>
                <a:schemeClr val="accent1">
                  <a:lumMod val="50000"/>
                </a:schemeClr>
              </a:solidFill>
              <a:latin typeface="Bebas Neue" panose="020B0000000000000000" pitchFamily="34" charset="0"/>
            </a:endParaRPr>
          </a:p>
        </p:txBody>
      </p:sp>
      <p:sp>
        <p:nvSpPr>
          <p:cNvPr id="6" name="TextBox 5"/>
          <p:cNvSpPr txBox="1"/>
          <p:nvPr/>
        </p:nvSpPr>
        <p:spPr>
          <a:xfrm>
            <a:off x="3836811" y="3722348"/>
            <a:ext cx="619268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dirty="0" err="1" smtClean="0">
                <a:solidFill>
                  <a:schemeClr val="accent6">
                    <a:lumMod val="50000"/>
                  </a:schemeClr>
                </a:solidFill>
                <a:latin typeface="Bebas Neue" panose="020B0000000000000000" pitchFamily="34" charset="0"/>
              </a:rPr>
              <a:t>Improve</a:t>
            </a:r>
            <a:r>
              <a:rPr lang="tr-TR" dirty="0" smtClean="0">
                <a:solidFill>
                  <a:schemeClr val="accent6">
                    <a:lumMod val="50000"/>
                  </a:schemeClr>
                </a:solidFill>
                <a:latin typeface="Bebas Neue" panose="020B0000000000000000" pitchFamily="34" charset="0"/>
              </a:rPr>
              <a:t> </a:t>
            </a:r>
            <a:r>
              <a:rPr lang="tr-TR" dirty="0" err="1" smtClean="0">
                <a:solidFill>
                  <a:schemeClr val="accent6">
                    <a:lumMod val="50000"/>
                  </a:schemeClr>
                </a:solidFill>
                <a:latin typeface="Bebas Neue" panose="020B0000000000000000" pitchFamily="34" charset="0"/>
              </a:rPr>
              <a:t>process</a:t>
            </a:r>
            <a:r>
              <a:rPr lang="tr-TR" dirty="0" smtClean="0">
                <a:solidFill>
                  <a:schemeClr val="bg1"/>
                </a:solidFill>
                <a:latin typeface="Bebas Neue" panose="020B0000000000000000" pitchFamily="34" charset="0"/>
              </a:rPr>
              <a:t> </a:t>
            </a:r>
            <a:endParaRPr lang="en-US" dirty="0">
              <a:solidFill>
                <a:schemeClr val="bg1"/>
              </a:solidFill>
              <a:latin typeface="Bebas Neue" panose="020B0000000000000000" pitchFamily="34" charset="0"/>
            </a:endParaRPr>
          </a:p>
        </p:txBody>
      </p:sp>
      <p:sp>
        <p:nvSpPr>
          <p:cNvPr id="7" name="TextBox 6"/>
          <p:cNvSpPr txBox="1"/>
          <p:nvPr/>
        </p:nvSpPr>
        <p:spPr>
          <a:xfrm>
            <a:off x="6495903" y="6001168"/>
            <a:ext cx="6192688"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4400" dirty="0" err="1" smtClean="0">
                <a:solidFill>
                  <a:schemeClr val="bg2">
                    <a:lumMod val="10000"/>
                  </a:schemeClr>
                </a:solidFill>
                <a:latin typeface="Bebas Neue" panose="020B0000000000000000" pitchFamily="34" charset="0"/>
              </a:rPr>
              <a:t>Improve</a:t>
            </a:r>
            <a:r>
              <a:rPr lang="tr-TR" sz="4400" dirty="0" smtClean="0">
                <a:solidFill>
                  <a:schemeClr val="bg2">
                    <a:lumMod val="10000"/>
                  </a:schemeClr>
                </a:solidFill>
                <a:latin typeface="Bebas Neue" panose="020B0000000000000000" pitchFamily="34" charset="0"/>
              </a:rPr>
              <a:t> </a:t>
            </a:r>
            <a:r>
              <a:rPr lang="tr-TR" sz="4400" dirty="0" err="1" smtClean="0">
                <a:solidFill>
                  <a:schemeClr val="bg2">
                    <a:lumMod val="10000"/>
                  </a:schemeClr>
                </a:solidFill>
                <a:latin typeface="Bebas Neue" panose="020B0000000000000000" pitchFamily="34" charset="0"/>
              </a:rPr>
              <a:t>code</a:t>
            </a:r>
            <a:r>
              <a:rPr lang="tr-TR" sz="4400" dirty="0" smtClean="0">
                <a:solidFill>
                  <a:schemeClr val="bg2">
                    <a:lumMod val="10000"/>
                  </a:schemeClr>
                </a:solidFill>
                <a:latin typeface="Bebas Neue" panose="020B0000000000000000" pitchFamily="34" charset="0"/>
              </a:rPr>
              <a:t> </a:t>
            </a:r>
            <a:r>
              <a:rPr lang="tr-TR" sz="4400" dirty="0" err="1" smtClean="0">
                <a:solidFill>
                  <a:schemeClr val="bg2">
                    <a:lumMod val="10000"/>
                  </a:schemeClr>
                </a:solidFill>
                <a:latin typeface="Bebas Neue" panose="020B0000000000000000" pitchFamily="34" charset="0"/>
              </a:rPr>
              <a:t>qualıty</a:t>
            </a:r>
            <a:r>
              <a:rPr lang="tr-TR" sz="4400" dirty="0" smtClean="0">
                <a:solidFill>
                  <a:schemeClr val="bg2">
                    <a:lumMod val="10000"/>
                  </a:schemeClr>
                </a:solidFill>
                <a:latin typeface="Bebas Neue" panose="020B0000000000000000" pitchFamily="34" charset="0"/>
              </a:rPr>
              <a:t>  </a:t>
            </a:r>
            <a:endParaRPr lang="en-US" sz="4400" dirty="0">
              <a:solidFill>
                <a:schemeClr val="bg2">
                  <a:lumMod val="10000"/>
                </a:schemeClr>
              </a:solidFill>
              <a:latin typeface="Bebas Neue" panose="020B0000000000000000" pitchFamily="34" charset="0"/>
            </a:endParaRPr>
          </a:p>
        </p:txBody>
      </p:sp>
      <p:sp>
        <p:nvSpPr>
          <p:cNvPr id="8" name="TextBox 7"/>
          <p:cNvSpPr txBox="1"/>
          <p:nvPr/>
        </p:nvSpPr>
        <p:spPr>
          <a:xfrm>
            <a:off x="7870552" y="3246034"/>
            <a:ext cx="619268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dirty="0" err="1" smtClean="0">
                <a:solidFill>
                  <a:schemeClr val="accent2">
                    <a:lumMod val="50000"/>
                  </a:schemeClr>
                </a:solidFill>
                <a:latin typeface="Bebas Neue" panose="020B0000000000000000" pitchFamily="34" charset="0"/>
              </a:rPr>
              <a:t>Improve</a:t>
            </a:r>
            <a:r>
              <a:rPr lang="tr-TR" dirty="0" smtClean="0">
                <a:solidFill>
                  <a:schemeClr val="accent2">
                    <a:lumMod val="50000"/>
                  </a:schemeClr>
                </a:solidFill>
                <a:latin typeface="Bebas Neue" panose="020B0000000000000000" pitchFamily="34" charset="0"/>
              </a:rPr>
              <a:t> </a:t>
            </a:r>
            <a:r>
              <a:rPr lang="tr-TR" dirty="0" err="1" smtClean="0">
                <a:solidFill>
                  <a:schemeClr val="accent2">
                    <a:lumMod val="50000"/>
                  </a:schemeClr>
                </a:solidFill>
                <a:latin typeface="Bebas Neue" panose="020B0000000000000000" pitchFamily="34" charset="0"/>
              </a:rPr>
              <a:t>value</a:t>
            </a:r>
            <a:r>
              <a:rPr lang="tr-TR" dirty="0" smtClean="0">
                <a:solidFill>
                  <a:schemeClr val="accent2">
                    <a:lumMod val="50000"/>
                  </a:schemeClr>
                </a:solidFill>
                <a:latin typeface="Bebas Neue" panose="020B0000000000000000" pitchFamily="34" charset="0"/>
              </a:rPr>
              <a:t>  </a:t>
            </a:r>
            <a:endParaRPr lang="en-US" dirty="0">
              <a:solidFill>
                <a:schemeClr val="accent2">
                  <a:lumMod val="50000"/>
                </a:schemeClr>
              </a:solidFill>
              <a:latin typeface="Bebas Neue" panose="020B0000000000000000" pitchFamily="34" charset="0"/>
            </a:endParaRPr>
          </a:p>
        </p:txBody>
      </p:sp>
      <p:sp>
        <p:nvSpPr>
          <p:cNvPr id="9" name="TextBox 8"/>
          <p:cNvSpPr txBox="1"/>
          <p:nvPr/>
        </p:nvSpPr>
        <p:spPr>
          <a:xfrm>
            <a:off x="-63511" y="5924223"/>
            <a:ext cx="619268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5400" dirty="0" err="1" smtClean="0">
                <a:solidFill>
                  <a:schemeClr val="accent3">
                    <a:lumMod val="75000"/>
                  </a:schemeClr>
                </a:solidFill>
                <a:latin typeface="Bebas Neue" panose="020B0000000000000000" pitchFamily="34" charset="0"/>
              </a:rPr>
              <a:t>Improve</a:t>
            </a:r>
            <a:r>
              <a:rPr lang="tr-TR" sz="5400" dirty="0" smtClean="0">
                <a:solidFill>
                  <a:schemeClr val="accent3">
                    <a:lumMod val="75000"/>
                  </a:schemeClr>
                </a:solidFill>
                <a:latin typeface="Bebas Neue" panose="020B0000000000000000" pitchFamily="34" charset="0"/>
              </a:rPr>
              <a:t> </a:t>
            </a:r>
            <a:r>
              <a:rPr lang="tr-TR" sz="5400" dirty="0" err="1" smtClean="0">
                <a:solidFill>
                  <a:schemeClr val="accent3">
                    <a:lumMod val="75000"/>
                  </a:schemeClr>
                </a:solidFill>
                <a:latin typeface="Bebas Neue" panose="020B0000000000000000" pitchFamily="34" charset="0"/>
              </a:rPr>
              <a:t>communıcatıon</a:t>
            </a:r>
            <a:r>
              <a:rPr lang="tr-TR" sz="5400" dirty="0" smtClean="0">
                <a:solidFill>
                  <a:schemeClr val="accent3">
                    <a:lumMod val="75000"/>
                  </a:schemeClr>
                </a:solidFill>
                <a:latin typeface="Bebas Neue" panose="020B0000000000000000" pitchFamily="34" charset="0"/>
              </a:rPr>
              <a:t> </a:t>
            </a:r>
            <a:endParaRPr lang="en-US" sz="5400" dirty="0">
              <a:solidFill>
                <a:schemeClr val="accent3">
                  <a:lumMod val="75000"/>
                </a:schemeClr>
              </a:solidFill>
              <a:latin typeface="Bebas Neue" panose="020B0000000000000000" pitchFamily="34" charset="0"/>
            </a:endParaRPr>
          </a:p>
        </p:txBody>
      </p:sp>
      <p:sp>
        <p:nvSpPr>
          <p:cNvPr id="10" name="TextBox 9"/>
          <p:cNvSpPr txBox="1"/>
          <p:nvPr/>
        </p:nvSpPr>
        <p:spPr>
          <a:xfrm>
            <a:off x="6495768" y="8087701"/>
            <a:ext cx="6192688"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6600" dirty="0" err="1" smtClean="0">
                <a:solidFill>
                  <a:schemeClr val="tx2">
                    <a:lumMod val="50000"/>
                  </a:schemeClr>
                </a:solidFill>
                <a:latin typeface="Bebas Neue" panose="020B0000000000000000" pitchFamily="34" charset="0"/>
              </a:rPr>
              <a:t>Reduce</a:t>
            </a:r>
            <a:r>
              <a:rPr lang="tr-TR" sz="6600" dirty="0" smtClean="0">
                <a:solidFill>
                  <a:schemeClr val="tx2">
                    <a:lumMod val="50000"/>
                  </a:schemeClr>
                </a:solidFill>
                <a:latin typeface="Bebas Neue" panose="020B0000000000000000" pitchFamily="34" charset="0"/>
              </a:rPr>
              <a:t> </a:t>
            </a:r>
            <a:r>
              <a:rPr lang="tr-TR" sz="6600" dirty="0" err="1" smtClean="0">
                <a:solidFill>
                  <a:schemeClr val="tx2">
                    <a:lumMod val="50000"/>
                  </a:schemeClr>
                </a:solidFill>
                <a:latin typeface="Bebas Neue" panose="020B0000000000000000" pitchFamily="34" charset="0"/>
              </a:rPr>
              <a:t>lead</a:t>
            </a:r>
            <a:r>
              <a:rPr lang="tr-TR" sz="6600" dirty="0" smtClean="0">
                <a:solidFill>
                  <a:schemeClr val="tx2">
                    <a:lumMod val="50000"/>
                  </a:schemeClr>
                </a:solidFill>
                <a:latin typeface="Bebas Neue" panose="020B0000000000000000" pitchFamily="34" charset="0"/>
              </a:rPr>
              <a:t> </a:t>
            </a:r>
            <a:r>
              <a:rPr lang="tr-TR" sz="6600" dirty="0" err="1" smtClean="0">
                <a:solidFill>
                  <a:schemeClr val="tx2">
                    <a:lumMod val="50000"/>
                  </a:schemeClr>
                </a:solidFill>
                <a:latin typeface="Bebas Neue" panose="020B0000000000000000" pitchFamily="34" charset="0"/>
              </a:rPr>
              <a:t>tıme</a:t>
            </a:r>
            <a:endParaRPr lang="en-US" sz="6600" dirty="0">
              <a:solidFill>
                <a:schemeClr val="tx2">
                  <a:lumMod val="50000"/>
                </a:schemeClr>
              </a:solidFill>
              <a:latin typeface="Bebas Neue" panose="020B0000000000000000" pitchFamily="34" charset="0"/>
            </a:endParaRPr>
          </a:p>
        </p:txBody>
      </p:sp>
      <p:sp>
        <p:nvSpPr>
          <p:cNvPr id="11" name="TextBox 10"/>
          <p:cNvSpPr txBox="1"/>
          <p:nvPr/>
        </p:nvSpPr>
        <p:spPr>
          <a:xfrm>
            <a:off x="5854328" y="7231055"/>
            <a:ext cx="6192688"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4400" dirty="0" err="1" smtClean="0">
                <a:solidFill>
                  <a:schemeClr val="accent5">
                    <a:lumMod val="50000"/>
                  </a:schemeClr>
                </a:solidFill>
                <a:latin typeface="Bebas Neue" panose="020B0000000000000000" pitchFamily="34" charset="0"/>
              </a:rPr>
              <a:t>Improve</a:t>
            </a:r>
            <a:r>
              <a:rPr lang="tr-TR" sz="4400" dirty="0" smtClean="0">
                <a:solidFill>
                  <a:schemeClr val="accent5">
                    <a:lumMod val="50000"/>
                  </a:schemeClr>
                </a:solidFill>
                <a:latin typeface="Bebas Neue" panose="020B0000000000000000" pitchFamily="34" charset="0"/>
              </a:rPr>
              <a:t> </a:t>
            </a:r>
            <a:r>
              <a:rPr lang="tr-TR" sz="4400" dirty="0" err="1" smtClean="0">
                <a:solidFill>
                  <a:schemeClr val="accent5">
                    <a:lumMod val="50000"/>
                  </a:schemeClr>
                </a:solidFill>
                <a:latin typeface="Bebas Neue" panose="020B0000000000000000" pitchFamily="34" charset="0"/>
              </a:rPr>
              <a:t>testıng</a:t>
            </a:r>
            <a:r>
              <a:rPr lang="tr-TR" sz="4400" dirty="0" smtClean="0">
                <a:solidFill>
                  <a:schemeClr val="accent5">
                    <a:lumMod val="50000"/>
                  </a:schemeClr>
                </a:solidFill>
                <a:latin typeface="Bebas Neue" panose="020B0000000000000000" pitchFamily="34" charset="0"/>
              </a:rPr>
              <a:t> </a:t>
            </a:r>
            <a:r>
              <a:rPr lang="tr-TR" sz="4400" dirty="0" err="1" smtClean="0">
                <a:solidFill>
                  <a:schemeClr val="accent5">
                    <a:lumMod val="50000"/>
                  </a:schemeClr>
                </a:solidFill>
                <a:latin typeface="Bebas Neue" panose="020B0000000000000000" pitchFamily="34" charset="0"/>
              </a:rPr>
              <a:t>qualıty</a:t>
            </a:r>
            <a:r>
              <a:rPr lang="tr-TR" sz="4400" dirty="0" smtClean="0">
                <a:solidFill>
                  <a:schemeClr val="accent5">
                    <a:lumMod val="50000"/>
                  </a:schemeClr>
                </a:solidFill>
                <a:latin typeface="Bebas Neue" panose="020B0000000000000000" pitchFamily="34" charset="0"/>
              </a:rPr>
              <a:t>  </a:t>
            </a:r>
            <a:endParaRPr lang="en-US" sz="4400" dirty="0">
              <a:solidFill>
                <a:schemeClr val="accent5">
                  <a:lumMod val="50000"/>
                </a:schemeClr>
              </a:solidFill>
              <a:latin typeface="Bebas Neue" panose="020B0000000000000000" pitchFamily="34" charset="0"/>
            </a:endParaRPr>
          </a:p>
        </p:txBody>
      </p:sp>
      <p:sp>
        <p:nvSpPr>
          <p:cNvPr id="12" name="TextBox 11"/>
          <p:cNvSpPr txBox="1"/>
          <p:nvPr/>
        </p:nvSpPr>
        <p:spPr>
          <a:xfrm>
            <a:off x="0" y="7654257"/>
            <a:ext cx="6192688"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tr-TR" sz="6600" dirty="0" err="1" smtClean="0">
                <a:solidFill>
                  <a:schemeClr val="accent4">
                    <a:lumMod val="75000"/>
                  </a:schemeClr>
                </a:solidFill>
                <a:latin typeface="Bebas Neue" panose="020B0000000000000000" pitchFamily="34" charset="0"/>
              </a:rPr>
              <a:t>Reduce</a:t>
            </a:r>
            <a:r>
              <a:rPr lang="tr-TR" sz="6600" dirty="0" smtClean="0">
                <a:solidFill>
                  <a:schemeClr val="accent4">
                    <a:lumMod val="75000"/>
                  </a:schemeClr>
                </a:solidFill>
                <a:latin typeface="Bebas Neue" panose="020B0000000000000000" pitchFamily="34" charset="0"/>
              </a:rPr>
              <a:t> </a:t>
            </a:r>
            <a:r>
              <a:rPr lang="tr-TR" sz="6600" dirty="0" err="1" smtClean="0">
                <a:solidFill>
                  <a:schemeClr val="accent4">
                    <a:lumMod val="75000"/>
                  </a:schemeClr>
                </a:solidFill>
                <a:latin typeface="Bebas Neue" panose="020B0000000000000000" pitchFamily="34" charset="0"/>
              </a:rPr>
              <a:t>ımpedıments</a:t>
            </a:r>
            <a:endParaRPr lang="en-US" sz="6600" dirty="0">
              <a:solidFill>
                <a:schemeClr val="accent4">
                  <a:lumMod val="75000"/>
                </a:schemeClr>
              </a:solidFill>
              <a:latin typeface="Bebas Neue" panose="020B0000000000000000" pitchFamily="34" charset="0"/>
            </a:endParaRPr>
          </a:p>
        </p:txBody>
      </p:sp>
    </p:spTree>
    <p:extLst>
      <p:ext uri="{BB962C8B-B14F-4D97-AF65-F5344CB8AC3E}">
        <p14:creationId xmlns:p14="http://schemas.microsoft.com/office/powerpoint/2010/main" val="3898093506"/>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0740" y="-19744"/>
            <a:ext cx="13015540"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tr-TR" sz="9600" dirty="0" err="1" smtClean="0">
                <a:solidFill>
                  <a:schemeClr val="bg1"/>
                </a:solidFill>
                <a:latin typeface="Bebas Neue" panose="020B0000000000000000" pitchFamily="34" charset="0"/>
              </a:rPr>
              <a:t>Useful</a:t>
            </a:r>
            <a:r>
              <a:rPr lang="tr-TR" sz="9600" dirty="0" smtClean="0">
                <a:solidFill>
                  <a:schemeClr val="bg1"/>
                </a:solidFill>
                <a:latin typeface="Bebas Neue" panose="020B0000000000000000" pitchFamily="34" charset="0"/>
              </a:rPr>
              <a:t> </a:t>
            </a:r>
            <a:r>
              <a:rPr lang="tr-TR" sz="9600" dirty="0" err="1" smtClean="0">
                <a:solidFill>
                  <a:schemeClr val="bg1"/>
                </a:solidFill>
                <a:latin typeface="Bebas Neue" panose="020B0000000000000000" pitchFamily="34" charset="0"/>
              </a:rPr>
              <a:t>lınks</a:t>
            </a:r>
            <a:endParaRPr lang="en-US" sz="4400" dirty="0" smtClean="0">
              <a:solidFill>
                <a:schemeClr val="bg1"/>
              </a:solidFill>
              <a:latin typeface="Bebas Neue" panose="020B0000000000000000" pitchFamily="34" charset="0"/>
            </a:endParaRPr>
          </a:p>
        </p:txBody>
      </p:sp>
      <p:sp>
        <p:nvSpPr>
          <p:cNvPr id="3" name="Rectangle 4"/>
          <p:cNvSpPr txBox="1">
            <a:spLocks noChangeArrowheads="1"/>
          </p:cNvSpPr>
          <p:nvPr/>
        </p:nvSpPr>
        <p:spPr bwMode="auto">
          <a:xfrm>
            <a:off x="196330" y="2068488"/>
            <a:ext cx="12601400" cy="7704856"/>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C572A759-6A51-4108-AA02-DFA0A04FC94B}">
              <ma14:wrappingTextBoxFlag xmlns="" xmlns:ma14="http://schemas.microsoft.com/office/mac/drawingml/2011/main" val="1"/>
            </a:ext>
          </a:extLst>
        </p:spPr>
        <p:txBody>
          <a:bodyPr vert="horz" wrap="square" lIns="130046" tIns="65023" rIns="130046" bIns="65023" numCol="1" anchor="t" anchorCtr="0" compatLnSpc="1">
            <a:prstTxWarp prst="textNoShape">
              <a:avLst/>
            </a:prstTxWarp>
            <a:noAutofit/>
          </a:bodyPr>
          <a:lst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a:lstStyle>
          <a:p>
            <a:pPr algn="l">
              <a:spcBef>
                <a:spcPts val="600"/>
              </a:spcBef>
              <a:buFontTx/>
              <a:buNone/>
            </a:pPr>
            <a:r>
              <a:rPr lang="tr-TR" sz="4000" dirty="0" err="1" smtClean="0">
                <a:solidFill>
                  <a:schemeClr val="bg1"/>
                </a:solidFill>
                <a:latin typeface="Bebas Neue" panose="020B0000000000000000" pitchFamily="34" charset="0"/>
              </a:rPr>
              <a:t>Agıle</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manıfesto</a:t>
            </a:r>
            <a:endParaRPr lang="tr-TR" sz="4000" dirty="0" smtClean="0">
              <a:solidFill>
                <a:schemeClr val="bg1"/>
              </a:solidFill>
              <a:latin typeface="Bebas Neue" panose="020B0000000000000000" pitchFamily="34" charset="0"/>
            </a:endParaRPr>
          </a:p>
          <a:p>
            <a:pPr algn="l">
              <a:spcBef>
                <a:spcPts val="600"/>
              </a:spcBef>
              <a:buFontTx/>
              <a:buNone/>
            </a:pPr>
            <a:r>
              <a:rPr lang="tr-TR" sz="2800" dirty="0">
                <a:solidFill>
                  <a:schemeClr val="bg1"/>
                </a:solidFill>
                <a:latin typeface="Bebas Neue" panose="020B0000000000000000" pitchFamily="34" charset="0"/>
                <a:hlinkClick r:id="rId2"/>
              </a:rPr>
              <a:t>http://agilemanifesto.org</a:t>
            </a:r>
            <a:r>
              <a:rPr lang="tr-TR" sz="2800" dirty="0" smtClean="0">
                <a:solidFill>
                  <a:schemeClr val="bg1"/>
                </a:solidFill>
                <a:latin typeface="Bebas Neue" panose="020B0000000000000000" pitchFamily="34" charset="0"/>
                <a:hlinkClick r:id="rId2"/>
              </a:rPr>
              <a:t>/</a:t>
            </a:r>
            <a:endParaRPr lang="tr-TR" sz="2800" dirty="0" smtClean="0">
              <a:solidFill>
                <a:schemeClr val="bg1"/>
              </a:solidFill>
              <a:latin typeface="Bebas Neue" panose="020B0000000000000000" pitchFamily="34" charset="0"/>
            </a:endParaRPr>
          </a:p>
          <a:p>
            <a:pPr algn="l">
              <a:spcBef>
                <a:spcPts val="600"/>
              </a:spcBef>
              <a:buFontTx/>
              <a:buNone/>
            </a:pPr>
            <a:endParaRPr lang="tr-TR" sz="4000" dirty="0">
              <a:solidFill>
                <a:schemeClr val="bg1"/>
              </a:solidFill>
              <a:latin typeface="Bebas Neue" panose="020B0000000000000000" pitchFamily="34" charset="0"/>
            </a:endParaRPr>
          </a:p>
          <a:p>
            <a:pPr algn="l">
              <a:spcBef>
                <a:spcPts val="600"/>
              </a:spcBef>
              <a:buFontTx/>
              <a:buNone/>
            </a:pPr>
            <a:r>
              <a:rPr lang="tr-TR" sz="4000" dirty="0" smtClean="0">
                <a:solidFill>
                  <a:schemeClr val="bg1"/>
                </a:solidFill>
                <a:latin typeface="Bebas Neue" panose="020B0000000000000000" pitchFamily="34" charset="0"/>
              </a:rPr>
              <a:t>7 of </a:t>
            </a:r>
            <a:r>
              <a:rPr lang="tr-TR" sz="4000" dirty="0" err="1" smtClean="0">
                <a:solidFill>
                  <a:schemeClr val="bg1"/>
                </a:solidFill>
                <a:latin typeface="Bebas Neue" panose="020B0000000000000000" pitchFamily="34" charset="0"/>
              </a:rPr>
              <a:t>the</a:t>
            </a:r>
            <a:r>
              <a:rPr lang="tr-TR" sz="4000" dirty="0" smtClean="0">
                <a:solidFill>
                  <a:schemeClr val="bg1"/>
                </a:solidFill>
                <a:latin typeface="Bebas Neue" panose="020B0000000000000000" pitchFamily="34" charset="0"/>
              </a:rPr>
              <a:t> top </a:t>
            </a:r>
            <a:r>
              <a:rPr lang="tr-TR" sz="4000" dirty="0" err="1" smtClean="0">
                <a:solidFill>
                  <a:schemeClr val="bg1"/>
                </a:solidFill>
                <a:latin typeface="Bebas Neue" panose="020B0000000000000000" pitchFamily="34" charset="0"/>
              </a:rPr>
              <a:t>agıle</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project</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management</a:t>
            </a:r>
            <a:r>
              <a:rPr lang="tr-TR" sz="4000" dirty="0" smtClean="0">
                <a:solidFill>
                  <a:schemeClr val="bg1"/>
                </a:solidFill>
                <a:latin typeface="Bebas Neue" panose="020B0000000000000000" pitchFamily="34" charset="0"/>
              </a:rPr>
              <a:t> software : </a:t>
            </a:r>
            <a:endParaRPr lang="tr-TR" sz="4000" dirty="0">
              <a:solidFill>
                <a:schemeClr val="bg1"/>
              </a:solidFill>
              <a:latin typeface="Bebas Neue" panose="020B0000000000000000" pitchFamily="34" charset="0"/>
            </a:endParaRPr>
          </a:p>
          <a:p>
            <a:pPr algn="l">
              <a:spcBef>
                <a:spcPts val="600"/>
              </a:spcBef>
              <a:buFontTx/>
              <a:buNone/>
            </a:pPr>
            <a:r>
              <a:rPr lang="tr-TR" sz="2800" dirty="0" smtClean="0">
                <a:solidFill>
                  <a:schemeClr val="bg1"/>
                </a:solidFill>
                <a:latin typeface="Bebas Neue" panose="020B0000000000000000" pitchFamily="34" charset="0"/>
                <a:hlinkClick r:id="rId3"/>
              </a:rPr>
              <a:t>http</a:t>
            </a:r>
            <a:r>
              <a:rPr lang="tr-TR" sz="2800" dirty="0">
                <a:solidFill>
                  <a:schemeClr val="bg1"/>
                </a:solidFill>
                <a:latin typeface="Bebas Neue" panose="020B0000000000000000" pitchFamily="34" charset="0"/>
                <a:hlinkClick r:id="rId3"/>
              </a:rPr>
              <a:t>://blog.capterra.com/agile-project-management-software</a:t>
            </a:r>
            <a:r>
              <a:rPr lang="tr-TR" sz="2800" dirty="0" smtClean="0">
                <a:solidFill>
                  <a:schemeClr val="bg1"/>
                </a:solidFill>
                <a:latin typeface="Bebas Neue" panose="020B0000000000000000" pitchFamily="34" charset="0"/>
                <a:hlinkClick r:id="rId3"/>
              </a:rPr>
              <a:t>/</a:t>
            </a:r>
            <a:endParaRPr lang="tr-TR" sz="2800" dirty="0" smtClean="0">
              <a:solidFill>
                <a:schemeClr val="bg1"/>
              </a:solidFill>
              <a:latin typeface="Bebas Neue" panose="020B0000000000000000" pitchFamily="34" charset="0"/>
            </a:endParaRPr>
          </a:p>
          <a:p>
            <a:pPr algn="l">
              <a:spcBef>
                <a:spcPts val="600"/>
              </a:spcBef>
              <a:buFontTx/>
              <a:buNone/>
            </a:pPr>
            <a:endParaRPr lang="tr-TR" sz="4000" dirty="0">
              <a:solidFill>
                <a:schemeClr val="bg1"/>
              </a:solidFill>
              <a:latin typeface="Bebas Neue" panose="020B0000000000000000" pitchFamily="34" charset="0"/>
            </a:endParaRPr>
          </a:p>
          <a:p>
            <a:pPr algn="l">
              <a:spcBef>
                <a:spcPts val="600"/>
              </a:spcBef>
              <a:buFontTx/>
              <a:buNone/>
            </a:pPr>
            <a:r>
              <a:rPr lang="tr-TR" sz="4000" dirty="0" err="1" smtClean="0">
                <a:solidFill>
                  <a:schemeClr val="bg1"/>
                </a:solidFill>
                <a:latin typeface="Bebas Neue" panose="020B0000000000000000" pitchFamily="34" charset="0"/>
              </a:rPr>
              <a:t>Some</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gsı</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projects</a:t>
            </a:r>
            <a:r>
              <a:rPr lang="tr-TR" sz="4000" dirty="0" smtClean="0">
                <a:solidFill>
                  <a:schemeClr val="bg1"/>
                </a:solidFill>
                <a:latin typeface="Bebas Neue" panose="020B0000000000000000" pitchFamily="34" charset="0"/>
              </a:rPr>
              <a:t> :</a:t>
            </a:r>
          </a:p>
          <a:p>
            <a:pPr algn="l">
              <a:spcBef>
                <a:spcPts val="600"/>
              </a:spcBef>
              <a:buFontTx/>
              <a:buNone/>
            </a:pPr>
            <a:r>
              <a:rPr lang="en-US" sz="2800" dirty="0">
                <a:solidFill>
                  <a:schemeClr val="bg1"/>
                </a:solidFill>
                <a:latin typeface="Bebas Neue" panose="020B0000000000000000" pitchFamily="34" charset="0"/>
                <a:hlinkClick r:id="rId4"/>
              </a:rPr>
              <a:t>https://</a:t>
            </a:r>
            <a:r>
              <a:rPr lang="en-US" sz="2800" dirty="0" smtClean="0">
                <a:solidFill>
                  <a:schemeClr val="bg1"/>
                </a:solidFill>
                <a:latin typeface="Bebas Neue" panose="020B0000000000000000" pitchFamily="34" charset="0"/>
                <a:hlinkClick r:id="rId4"/>
              </a:rPr>
              <a:t>jira.sony-europe.com/jira/secure/RapidBoard.jspa?rapidView=61&amp;view=planning&amp;selectedIssue=OCTP-364</a:t>
            </a:r>
            <a:endParaRPr lang="tr-TR" sz="2800" dirty="0" smtClean="0">
              <a:solidFill>
                <a:schemeClr val="bg1"/>
              </a:solidFill>
              <a:latin typeface="Bebas Neue" panose="020B0000000000000000" pitchFamily="34" charset="0"/>
            </a:endParaRPr>
          </a:p>
          <a:p>
            <a:pPr algn="l">
              <a:spcBef>
                <a:spcPts val="600"/>
              </a:spcBef>
              <a:buFontTx/>
              <a:buNone/>
            </a:pPr>
            <a:r>
              <a:rPr lang="en-US" sz="2800" dirty="0" smtClean="0">
                <a:solidFill>
                  <a:schemeClr val="bg1"/>
                </a:solidFill>
                <a:latin typeface="Bebas Neue" panose="020B0000000000000000" pitchFamily="34" charset="0"/>
                <a:hlinkClick r:id="rId5"/>
              </a:rPr>
              <a:t>https</a:t>
            </a:r>
            <a:r>
              <a:rPr lang="en-US" sz="2800" dirty="0">
                <a:solidFill>
                  <a:schemeClr val="bg1"/>
                </a:solidFill>
                <a:latin typeface="Bebas Neue" panose="020B0000000000000000" pitchFamily="34" charset="0"/>
                <a:hlinkClick r:id="rId5"/>
              </a:rPr>
              <a:t>://</a:t>
            </a:r>
            <a:r>
              <a:rPr lang="en-US" sz="2800" dirty="0" smtClean="0">
                <a:solidFill>
                  <a:schemeClr val="bg1"/>
                </a:solidFill>
                <a:latin typeface="Bebas Neue" panose="020B0000000000000000" pitchFamily="34" charset="0"/>
                <a:hlinkClick r:id="rId5"/>
              </a:rPr>
              <a:t>jira.sony-europe.com/jira/secure/RapidBoard.jspa?rapidView=60</a:t>
            </a:r>
            <a:endParaRPr lang="tr-TR" sz="2800" dirty="0" smtClean="0">
              <a:solidFill>
                <a:schemeClr val="bg1"/>
              </a:solidFill>
              <a:latin typeface="Bebas Neue" panose="020B0000000000000000" pitchFamily="34" charset="0"/>
            </a:endParaRPr>
          </a:p>
          <a:p>
            <a:pPr algn="l">
              <a:spcBef>
                <a:spcPts val="600"/>
              </a:spcBef>
              <a:buFontTx/>
              <a:buNone/>
            </a:pPr>
            <a:endParaRPr lang="tr-TR" sz="2800" dirty="0">
              <a:solidFill>
                <a:schemeClr val="bg1"/>
              </a:solidFill>
              <a:latin typeface="Bebas Neue" panose="020B0000000000000000" pitchFamily="34" charset="0"/>
            </a:endParaRPr>
          </a:p>
          <a:p>
            <a:pPr algn="l">
              <a:spcBef>
                <a:spcPts val="600"/>
              </a:spcBef>
              <a:buFontTx/>
              <a:buNone/>
            </a:pPr>
            <a:r>
              <a:rPr lang="tr-TR" sz="4000" dirty="0" err="1" smtClean="0">
                <a:solidFill>
                  <a:schemeClr val="bg1"/>
                </a:solidFill>
                <a:latin typeface="Bebas Neue" panose="020B0000000000000000" pitchFamily="34" charset="0"/>
              </a:rPr>
              <a:t>Burndown</a:t>
            </a:r>
            <a:r>
              <a:rPr lang="tr-TR" sz="4000" dirty="0" smtClean="0">
                <a:solidFill>
                  <a:schemeClr val="bg1"/>
                </a:solidFill>
                <a:latin typeface="Bebas Neue" panose="020B0000000000000000" pitchFamily="34" charset="0"/>
              </a:rPr>
              <a:t> </a:t>
            </a:r>
            <a:r>
              <a:rPr lang="tr-TR" sz="4000" dirty="0" err="1" smtClean="0">
                <a:solidFill>
                  <a:schemeClr val="bg1"/>
                </a:solidFill>
                <a:latin typeface="Bebas Neue" panose="020B0000000000000000" pitchFamily="34" charset="0"/>
              </a:rPr>
              <a:t>chart</a:t>
            </a:r>
            <a:r>
              <a:rPr lang="tr-TR" sz="4000" dirty="0" smtClean="0">
                <a:solidFill>
                  <a:schemeClr val="bg1"/>
                </a:solidFill>
                <a:latin typeface="Bebas Neue" panose="020B0000000000000000" pitchFamily="34" charset="0"/>
              </a:rPr>
              <a:t>:</a:t>
            </a:r>
          </a:p>
          <a:p>
            <a:pPr algn="l">
              <a:spcBef>
                <a:spcPts val="600"/>
              </a:spcBef>
              <a:buNone/>
            </a:pPr>
            <a:r>
              <a:rPr lang="en-US" sz="2800" dirty="0">
                <a:latin typeface="Bebas Neue" panose="020B0000000000000000" pitchFamily="34" charset="0"/>
                <a:ea typeface="Avenir Book"/>
                <a:cs typeface="Avenir Book"/>
                <a:sym typeface="Avenir Book"/>
                <a:hlinkClick r:id="rId6"/>
              </a:rPr>
              <a:t>http://www.scrumdesk.com/is-it-your-burn-down-chart</a:t>
            </a:r>
            <a:r>
              <a:rPr lang="en-US" sz="2800" dirty="0" smtClean="0">
                <a:latin typeface="Bebas Neue" panose="020B0000000000000000" pitchFamily="34" charset="0"/>
                <a:ea typeface="Avenir Book"/>
                <a:cs typeface="Avenir Book"/>
                <a:sym typeface="Avenir Book"/>
                <a:hlinkClick r:id="rId6"/>
              </a:rPr>
              <a:t>/</a:t>
            </a:r>
            <a:endParaRPr lang="tr-TR" sz="2800" dirty="0" smtClean="0">
              <a:latin typeface="Bebas Neue" panose="020B0000000000000000" pitchFamily="34" charset="0"/>
              <a:ea typeface="Avenir Book"/>
              <a:cs typeface="Avenir Book"/>
              <a:sym typeface="Avenir Book"/>
            </a:endParaRPr>
          </a:p>
          <a:p>
            <a:pPr algn="l">
              <a:spcBef>
                <a:spcPts val="600"/>
              </a:spcBef>
              <a:buNone/>
            </a:pPr>
            <a:endParaRPr lang="en-US" sz="2800" dirty="0">
              <a:latin typeface="Bebas Neue" panose="020B0000000000000000" pitchFamily="34" charset="0"/>
              <a:ea typeface="Avenir Book"/>
              <a:cs typeface="Avenir Book"/>
              <a:sym typeface="Avenir Book"/>
            </a:endParaRPr>
          </a:p>
          <a:p>
            <a:pPr algn="l">
              <a:spcBef>
                <a:spcPts val="600"/>
              </a:spcBef>
              <a:buFontTx/>
              <a:buNone/>
            </a:pPr>
            <a:endParaRPr lang="tr-TR" sz="2800" dirty="0" smtClean="0">
              <a:solidFill>
                <a:schemeClr val="bg1"/>
              </a:solidFill>
              <a:latin typeface="Bebas Neue" panose="020B0000000000000000" pitchFamily="34" charset="0"/>
            </a:endParaRPr>
          </a:p>
          <a:p>
            <a:pPr algn="l">
              <a:spcBef>
                <a:spcPts val="600"/>
              </a:spcBef>
              <a:buFontTx/>
              <a:buNone/>
            </a:pPr>
            <a:endParaRPr lang="en-US" sz="4000" dirty="0" smtClean="0">
              <a:solidFill>
                <a:schemeClr val="bg1"/>
              </a:solidFill>
              <a:latin typeface="Bebas Neue" panose="020B0000000000000000" pitchFamily="34" charset="0"/>
            </a:endParaRPr>
          </a:p>
        </p:txBody>
      </p:sp>
    </p:spTree>
    <p:extLst>
      <p:ext uri="{BB962C8B-B14F-4D97-AF65-F5344CB8AC3E}">
        <p14:creationId xmlns:p14="http://schemas.microsoft.com/office/powerpoint/2010/main" val="3196706750"/>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lipartbest.com/cliparts/MiL/xkd/MiLxkdL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296" y="2716560"/>
            <a:ext cx="6768752" cy="72161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bwMode="auto">
          <a:xfrm>
            <a:off x="885776" y="1864420"/>
            <a:ext cx="5832648" cy="1625600"/>
          </a:xfrm>
          <a:prstGeom prst="rect">
            <a:avLst/>
          </a:prstGeom>
          <a:noFill/>
          <a:ln w="12700">
            <a:miter lim="4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046" tIns="65023" rIns="130046" bIns="65023" numCol="1" anchor="t" anchorCtr="0" compatLnSpc="1">
            <a:prstTxWarp prst="textNoShape">
              <a:avLst/>
            </a:prstTxWarp>
            <a:noAutofit/>
          </a:bodyPr>
          <a:lst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a:lstStyle>
          <a:p>
            <a:pPr algn="l"/>
            <a:r>
              <a:rPr lang="nl-NL" sz="11500" dirty="0" err="1" smtClean="0">
                <a:solidFill>
                  <a:schemeClr val="bg1"/>
                </a:solidFill>
                <a:latin typeface="Bebas Neue" panose="020B0000000000000000" pitchFamily="34" charset="0"/>
              </a:rPr>
              <a:t>Thank</a:t>
            </a:r>
            <a:r>
              <a:rPr lang="nl-NL" sz="11500" dirty="0" smtClean="0">
                <a:solidFill>
                  <a:schemeClr val="bg1"/>
                </a:solidFill>
                <a:latin typeface="Bebas Neue" panose="020B0000000000000000" pitchFamily="34" charset="0"/>
              </a:rPr>
              <a:t> </a:t>
            </a:r>
            <a:r>
              <a:rPr lang="nl-NL" sz="11500" dirty="0" err="1" smtClean="0">
                <a:solidFill>
                  <a:schemeClr val="bg1"/>
                </a:solidFill>
                <a:latin typeface="Bebas Neue" panose="020B0000000000000000" pitchFamily="34" charset="0"/>
              </a:rPr>
              <a:t>you</a:t>
            </a:r>
            <a:endParaRPr lang="nl-NL" sz="11500" dirty="0" smtClean="0">
              <a:solidFill>
                <a:schemeClr val="bg1"/>
              </a:solidFill>
              <a:latin typeface="Bebas Neue" panose="020B0000000000000000" pitchFamily="34" charset="0"/>
            </a:endParaRPr>
          </a:p>
        </p:txBody>
      </p:sp>
    </p:spTree>
    <p:extLst>
      <p:ext uri="{BB962C8B-B14F-4D97-AF65-F5344CB8AC3E}">
        <p14:creationId xmlns:p14="http://schemas.microsoft.com/office/powerpoint/2010/main" val="300174469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988" y="1801931"/>
            <a:ext cx="12169352" cy="8463855"/>
          </a:xfrm>
          <a:prstGeom prst="rect">
            <a:avLst/>
          </a:prstGeom>
        </p:spPr>
        <p:txBody>
          <a:bodyPr wrap="square">
            <a:spAutoFit/>
          </a:bodyPr>
          <a:lstStyle/>
          <a:p>
            <a:pPr algn="l"/>
            <a:r>
              <a:rPr lang="en-US" sz="3200" dirty="0" smtClean="0">
                <a:solidFill>
                  <a:schemeClr val="bg1"/>
                </a:solidFill>
                <a:latin typeface="Bebas Neue"/>
                <a:ea typeface="Bebas Neue"/>
                <a:cs typeface="Bebas Neue"/>
              </a:rPr>
              <a:t>Agile </a:t>
            </a:r>
            <a:r>
              <a:rPr lang="en-US" sz="3200" dirty="0">
                <a:solidFill>
                  <a:schemeClr val="bg1"/>
                </a:solidFill>
                <a:latin typeface="Bebas Neue"/>
                <a:ea typeface="Bebas Neue"/>
                <a:cs typeface="Bebas Neue"/>
              </a:rPr>
              <a:t>development is supported by a bundle of concrete practices suggested by the agile methods, covering areas like requirements, design, modeling, coding, testing, project management, process, quality, etc. </a:t>
            </a:r>
            <a:endParaRPr lang="tr-TR" sz="3200" dirty="0" smtClean="0">
              <a:solidFill>
                <a:schemeClr val="bg1"/>
              </a:solidFill>
              <a:latin typeface="Bebas Neue"/>
              <a:ea typeface="Bebas Neue"/>
              <a:cs typeface="Bebas Neue"/>
            </a:endParaRPr>
          </a:p>
          <a:p>
            <a:pPr algn="l"/>
            <a:endParaRPr lang="tr-TR" sz="3200" dirty="0">
              <a:solidFill>
                <a:schemeClr val="bg1"/>
              </a:solidFill>
              <a:latin typeface="Bebas Neue"/>
              <a:ea typeface="Bebas Neue"/>
              <a:cs typeface="Bebas Neue"/>
            </a:endParaRPr>
          </a:p>
          <a:p>
            <a:pPr algn="l"/>
            <a:r>
              <a:rPr lang="en-US" sz="3200" dirty="0" smtClean="0">
                <a:solidFill>
                  <a:schemeClr val="bg1"/>
                </a:solidFill>
                <a:latin typeface="Bebas Neue"/>
                <a:ea typeface="Bebas Neue"/>
                <a:cs typeface="Bebas Neue"/>
              </a:rPr>
              <a:t>Some </a:t>
            </a:r>
            <a:r>
              <a:rPr lang="en-US" sz="3200" dirty="0">
                <a:solidFill>
                  <a:schemeClr val="bg1"/>
                </a:solidFill>
                <a:latin typeface="Bebas Neue"/>
                <a:ea typeface="Bebas Neue"/>
                <a:cs typeface="Bebas Neue"/>
              </a:rPr>
              <a:t>notable agile practices include</a:t>
            </a:r>
            <a:r>
              <a:rPr lang="en-US" sz="3200" dirty="0" smtClean="0">
                <a:solidFill>
                  <a:schemeClr val="bg1"/>
                </a:solidFill>
                <a:latin typeface="Bebas Neue"/>
                <a:ea typeface="Bebas Neue"/>
                <a:cs typeface="Bebas Neue"/>
              </a:rPr>
              <a:t>:</a:t>
            </a:r>
          </a:p>
          <a:p>
            <a:pPr algn="l"/>
            <a:endParaRPr lang="en-US" sz="2400" dirty="0">
              <a:solidFill>
                <a:schemeClr val="bg1"/>
              </a:solidFill>
              <a:latin typeface="Bebas Neue"/>
              <a:ea typeface="Bebas Neue"/>
              <a:cs typeface="Bebas Neue"/>
            </a:endParaRP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Backlogs (Product and Sprint</a:t>
            </a:r>
            <a:r>
              <a:rPr lang="en-US" sz="2400" dirty="0" smtClean="0">
                <a:solidFill>
                  <a:schemeClr val="bg1"/>
                </a:solidFill>
                <a:latin typeface="Bebas Neue"/>
                <a:ea typeface="Bebas Neue"/>
                <a:cs typeface="Bebas Neue"/>
              </a:rPr>
              <a:t>)</a:t>
            </a:r>
            <a:endParaRPr lang="en-US" sz="2400" dirty="0">
              <a:solidFill>
                <a:schemeClr val="bg1"/>
              </a:solidFill>
              <a:latin typeface="Bebas Neue"/>
              <a:ea typeface="Bebas Neue"/>
              <a:cs typeface="Bebas Neue"/>
            </a:endParaRP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Cross-functional team</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Continuous integration (CI</a:t>
            </a:r>
            <a:r>
              <a:rPr lang="en-US" sz="2400" dirty="0" smtClean="0">
                <a:solidFill>
                  <a:schemeClr val="bg1"/>
                </a:solidFill>
                <a:latin typeface="Bebas Neue"/>
                <a:ea typeface="Bebas Neue"/>
                <a:cs typeface="Bebas Neue"/>
              </a:rPr>
              <a:t>)</a:t>
            </a:r>
            <a:endParaRPr lang="en-US" sz="2400" dirty="0">
              <a:solidFill>
                <a:schemeClr val="bg1"/>
              </a:solidFill>
              <a:latin typeface="Bebas Neue"/>
              <a:ea typeface="Bebas Neue"/>
              <a:cs typeface="Bebas Neue"/>
            </a:endParaRP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Information radiators (Scrum board, task board, </a:t>
            </a:r>
            <a:r>
              <a:rPr lang="en-US" sz="2400" dirty="0" err="1">
                <a:solidFill>
                  <a:schemeClr val="bg1"/>
                </a:solidFill>
                <a:latin typeface="Bebas Neue"/>
                <a:ea typeface="Bebas Neue"/>
                <a:cs typeface="Bebas Neue"/>
              </a:rPr>
              <a:t>burndown</a:t>
            </a:r>
            <a:r>
              <a:rPr lang="en-US" sz="2400" dirty="0">
                <a:solidFill>
                  <a:schemeClr val="bg1"/>
                </a:solidFill>
                <a:latin typeface="Bebas Neue"/>
                <a:ea typeface="Bebas Neue"/>
                <a:cs typeface="Bebas Neue"/>
              </a:rPr>
              <a:t> chart)</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Iterative and incremental development (IID)</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Pair programming</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Planning poker</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Refactoring</a:t>
            </a:r>
          </a:p>
          <a:p>
            <a:pPr marL="685800" indent="-685800" algn="l">
              <a:buFont typeface="Arial" panose="020B0604020202020204" pitchFamily="34" charset="0"/>
              <a:buChar char="•"/>
            </a:pPr>
            <a:r>
              <a:rPr lang="en-US" sz="2400" dirty="0">
                <a:solidFill>
                  <a:schemeClr val="bg1"/>
                </a:solidFill>
                <a:latin typeface="Bebas Neue"/>
                <a:ea typeface="Bebas Neue"/>
                <a:cs typeface="Bebas Neue"/>
              </a:rPr>
              <a:t>Scrum meetings (Sprint planning, daily scrum, sprint review and retrospective</a:t>
            </a:r>
            <a:r>
              <a:rPr lang="en-US" sz="2400" dirty="0" smtClean="0">
                <a:solidFill>
                  <a:schemeClr val="bg1"/>
                </a:solidFill>
                <a:latin typeface="Bebas Neue"/>
                <a:ea typeface="Bebas Neue"/>
                <a:cs typeface="Bebas Neue"/>
              </a:rPr>
              <a:t>)</a:t>
            </a:r>
            <a:endParaRPr lang="tr-TR" sz="2400" dirty="0" smtClean="0">
              <a:solidFill>
                <a:schemeClr val="bg1"/>
              </a:solidFill>
              <a:latin typeface="Bebas Neue"/>
              <a:ea typeface="Bebas Neue"/>
              <a:cs typeface="Bebas Neue"/>
            </a:endParaRPr>
          </a:p>
          <a:p>
            <a:pPr marL="685800" indent="-685800" algn="l">
              <a:buFont typeface="Arial" panose="020B0604020202020204" pitchFamily="34" charset="0"/>
              <a:buChar char="•"/>
            </a:pPr>
            <a:r>
              <a:rPr lang="tr-TR" sz="2400" dirty="0" smtClean="0">
                <a:solidFill>
                  <a:schemeClr val="bg1"/>
                </a:solidFill>
                <a:latin typeface="Bebas Neue"/>
                <a:ea typeface="Bebas Neue"/>
                <a:cs typeface="Bebas Neue"/>
              </a:rPr>
              <a:t>Test-</a:t>
            </a:r>
            <a:r>
              <a:rPr lang="tr-TR" sz="2400" dirty="0" err="1" smtClean="0">
                <a:solidFill>
                  <a:schemeClr val="bg1"/>
                </a:solidFill>
                <a:latin typeface="Bebas Neue"/>
                <a:ea typeface="Bebas Neue"/>
                <a:cs typeface="Bebas Neue"/>
              </a:rPr>
              <a:t>drıven</a:t>
            </a:r>
            <a:r>
              <a:rPr lang="tr-TR" sz="2400" dirty="0" smtClean="0">
                <a:solidFill>
                  <a:schemeClr val="bg1"/>
                </a:solidFill>
                <a:latin typeface="Bebas Neue"/>
                <a:ea typeface="Bebas Neue"/>
                <a:cs typeface="Bebas Neue"/>
              </a:rPr>
              <a:t> </a:t>
            </a:r>
            <a:r>
              <a:rPr lang="tr-TR" sz="2400" dirty="0" err="1" smtClean="0">
                <a:solidFill>
                  <a:schemeClr val="bg1"/>
                </a:solidFill>
                <a:latin typeface="Bebas Neue"/>
                <a:ea typeface="Bebas Neue"/>
                <a:cs typeface="Bebas Neue"/>
              </a:rPr>
              <a:t>development</a:t>
            </a:r>
            <a:r>
              <a:rPr lang="tr-TR" sz="2400" dirty="0" smtClean="0">
                <a:solidFill>
                  <a:schemeClr val="bg1"/>
                </a:solidFill>
                <a:latin typeface="Bebas Neue"/>
                <a:ea typeface="Bebas Neue"/>
                <a:cs typeface="Bebas Neue"/>
              </a:rPr>
              <a:t> (</a:t>
            </a:r>
            <a:r>
              <a:rPr lang="tr-TR" sz="2400" dirty="0" err="1" smtClean="0">
                <a:solidFill>
                  <a:schemeClr val="bg1"/>
                </a:solidFill>
                <a:latin typeface="Bebas Neue"/>
                <a:ea typeface="Bebas Neue"/>
                <a:cs typeface="Bebas Neue"/>
              </a:rPr>
              <a:t>tdd</a:t>
            </a:r>
            <a:r>
              <a:rPr lang="tr-TR" sz="2400" dirty="0" smtClean="0">
                <a:solidFill>
                  <a:schemeClr val="bg1"/>
                </a:solidFill>
                <a:latin typeface="Bebas Neue"/>
                <a:ea typeface="Bebas Neue"/>
                <a:cs typeface="Bebas Neue"/>
              </a:rPr>
              <a:t>)</a:t>
            </a:r>
          </a:p>
          <a:p>
            <a:pPr marL="685800" indent="-685800" algn="l">
              <a:buFont typeface="Arial" panose="020B0604020202020204" pitchFamily="34" charset="0"/>
              <a:buChar char="•"/>
            </a:pPr>
            <a:r>
              <a:rPr lang="tr-TR" sz="2400" dirty="0" err="1" smtClean="0">
                <a:solidFill>
                  <a:schemeClr val="bg1"/>
                </a:solidFill>
                <a:latin typeface="Bebas Neue"/>
                <a:ea typeface="Bebas Neue"/>
                <a:cs typeface="Bebas Neue"/>
              </a:rPr>
              <a:t>Agıle</a:t>
            </a:r>
            <a:r>
              <a:rPr lang="tr-TR" sz="2400" dirty="0" smtClean="0">
                <a:solidFill>
                  <a:schemeClr val="bg1"/>
                </a:solidFill>
                <a:latin typeface="Bebas Neue"/>
                <a:ea typeface="Bebas Neue"/>
                <a:cs typeface="Bebas Neue"/>
              </a:rPr>
              <a:t> </a:t>
            </a:r>
            <a:r>
              <a:rPr lang="tr-TR" sz="2400" dirty="0" err="1" smtClean="0">
                <a:solidFill>
                  <a:schemeClr val="bg1"/>
                </a:solidFill>
                <a:latin typeface="Bebas Neue"/>
                <a:ea typeface="Bebas Neue"/>
                <a:cs typeface="Bebas Neue"/>
              </a:rPr>
              <a:t>testıng</a:t>
            </a:r>
            <a:endParaRPr lang="tr-TR" sz="2400" dirty="0" smtClean="0">
              <a:solidFill>
                <a:schemeClr val="bg1"/>
              </a:solidFill>
              <a:latin typeface="Bebas Neue"/>
              <a:ea typeface="Bebas Neue"/>
              <a:cs typeface="Bebas Neue"/>
            </a:endParaRPr>
          </a:p>
          <a:p>
            <a:pPr marL="685800" indent="-685800" algn="l">
              <a:buFont typeface="Arial" panose="020B0604020202020204" pitchFamily="34" charset="0"/>
              <a:buChar char="•"/>
            </a:pPr>
            <a:r>
              <a:rPr lang="tr-TR" sz="2400" dirty="0" smtClean="0">
                <a:solidFill>
                  <a:schemeClr val="bg1"/>
                </a:solidFill>
                <a:latin typeface="Bebas Neue"/>
                <a:ea typeface="Bebas Neue"/>
                <a:cs typeface="Bebas Neue"/>
              </a:rPr>
              <a:t>User </a:t>
            </a:r>
            <a:r>
              <a:rPr lang="tr-TR" sz="2400" dirty="0" err="1" smtClean="0">
                <a:solidFill>
                  <a:schemeClr val="bg1"/>
                </a:solidFill>
                <a:latin typeface="Bebas Neue"/>
                <a:ea typeface="Bebas Neue"/>
                <a:cs typeface="Bebas Neue"/>
              </a:rPr>
              <a:t>story</a:t>
            </a:r>
            <a:endParaRPr lang="tr-TR" sz="2400" dirty="0" smtClean="0">
              <a:solidFill>
                <a:schemeClr val="bg1"/>
              </a:solidFill>
              <a:latin typeface="Bebas Neue"/>
              <a:ea typeface="Bebas Neue"/>
              <a:cs typeface="Bebas Neue"/>
            </a:endParaRPr>
          </a:p>
          <a:p>
            <a:pPr marL="685800" indent="-685800" algn="l">
              <a:buFont typeface="Arial" panose="020B0604020202020204" pitchFamily="34" charset="0"/>
              <a:buChar char="•"/>
            </a:pPr>
            <a:r>
              <a:rPr lang="tr-TR" sz="2400" dirty="0" err="1" smtClean="0">
                <a:solidFill>
                  <a:schemeClr val="bg1"/>
                </a:solidFill>
                <a:latin typeface="Bebas Neue"/>
                <a:ea typeface="Bebas Neue"/>
                <a:cs typeface="Bebas Neue"/>
              </a:rPr>
              <a:t>Retrospectıve</a:t>
            </a:r>
            <a:endParaRPr lang="tr-TR" sz="2400" dirty="0" smtClean="0">
              <a:solidFill>
                <a:schemeClr val="bg1"/>
              </a:solidFill>
              <a:latin typeface="Bebas Neue"/>
              <a:ea typeface="Bebas Neue"/>
              <a:cs typeface="Bebas Neue"/>
            </a:endParaRPr>
          </a:p>
          <a:p>
            <a:pPr marL="685800" indent="-685800" algn="l">
              <a:buFont typeface="Arial" panose="020B0604020202020204" pitchFamily="34" charset="0"/>
              <a:buChar char="•"/>
            </a:pPr>
            <a:r>
              <a:rPr lang="tr-TR" sz="2400" dirty="0" err="1" smtClean="0">
                <a:solidFill>
                  <a:schemeClr val="bg1"/>
                </a:solidFill>
                <a:latin typeface="Bebas Neue"/>
                <a:ea typeface="Bebas Neue"/>
                <a:cs typeface="Bebas Neue"/>
              </a:rPr>
              <a:t>Velocıty</a:t>
            </a:r>
            <a:r>
              <a:rPr lang="tr-TR" sz="2400" dirty="0" smtClean="0">
                <a:solidFill>
                  <a:schemeClr val="bg1"/>
                </a:solidFill>
                <a:latin typeface="Bebas Neue"/>
                <a:ea typeface="Bebas Neue"/>
                <a:cs typeface="Bebas Neue"/>
              </a:rPr>
              <a:t> </a:t>
            </a:r>
            <a:r>
              <a:rPr lang="tr-TR" sz="2400" dirty="0" err="1" smtClean="0">
                <a:solidFill>
                  <a:schemeClr val="bg1"/>
                </a:solidFill>
                <a:latin typeface="Bebas Neue"/>
                <a:ea typeface="Bebas Neue"/>
                <a:cs typeface="Bebas Neue"/>
              </a:rPr>
              <a:t>trackıng</a:t>
            </a:r>
            <a:endParaRPr lang="tr-TR" sz="2400" dirty="0" smtClean="0">
              <a:solidFill>
                <a:schemeClr val="bg1"/>
              </a:solidFill>
              <a:latin typeface="Bebas Neue"/>
              <a:ea typeface="Bebas Neue"/>
              <a:cs typeface="Bebas Neue"/>
            </a:endParaRPr>
          </a:p>
          <a:p>
            <a:pPr marL="685800" indent="-685800" algn="l">
              <a:buFont typeface="Arial" panose="020B0604020202020204" pitchFamily="34" charset="0"/>
              <a:buChar char="•"/>
            </a:pPr>
            <a:endParaRPr lang="en-US" sz="2400" dirty="0">
              <a:solidFill>
                <a:schemeClr val="bg1"/>
              </a:solidFill>
              <a:latin typeface="Bebas Neue"/>
              <a:ea typeface="Bebas Neue"/>
              <a:cs typeface="Bebas Neue"/>
            </a:endParaRPr>
          </a:p>
        </p:txBody>
      </p:sp>
      <p:sp>
        <p:nvSpPr>
          <p:cNvPr id="4" name="Shape 373"/>
          <p:cNvSpPr/>
          <p:nvPr/>
        </p:nvSpPr>
        <p:spPr>
          <a:xfrm>
            <a:off x="525736" y="449110"/>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practices </a:t>
            </a:r>
            <a:r>
              <a:rPr lang="en-GB" sz="8000" dirty="0" smtClean="0">
                <a:solidFill>
                  <a:schemeClr val="bg1"/>
                </a:solidFill>
              </a:rPr>
              <a:t>of AGILE</a:t>
            </a:r>
            <a:endParaRPr sz="8800" dirty="0">
              <a:solidFill>
                <a:schemeClr val="bg1"/>
              </a:solidFill>
            </a:endParaRPr>
          </a:p>
        </p:txBody>
      </p:sp>
    </p:spTree>
    <p:extLst>
      <p:ext uri="{BB962C8B-B14F-4D97-AF65-F5344CB8AC3E}">
        <p14:creationId xmlns:p14="http://schemas.microsoft.com/office/powerpoint/2010/main" val="1695767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3768" y="1711879"/>
            <a:ext cx="11017224" cy="7602081"/>
          </a:xfrm>
          <a:prstGeom prst="rect">
            <a:avLst/>
          </a:prstGeom>
        </p:spPr>
        <p:txBody>
          <a:bodyPr wrap="square">
            <a:spAutoFit/>
          </a:bodyPr>
          <a:lstStyle/>
          <a:p>
            <a:pPr algn="l"/>
            <a:r>
              <a:rPr lang="tr-TR" sz="3200" dirty="0" err="1" smtClean="0">
                <a:solidFill>
                  <a:schemeClr val="bg1"/>
                </a:solidFill>
                <a:latin typeface="Bebas Neue"/>
                <a:ea typeface="Bebas Neue"/>
                <a:cs typeface="Bebas Neue"/>
              </a:rPr>
              <a:t>Well-known</a:t>
            </a:r>
            <a:r>
              <a:rPr lang="tr-TR" sz="3200" dirty="0" smtClean="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agile</a:t>
            </a:r>
            <a:r>
              <a:rPr lang="tr-TR" sz="3200" dirty="0">
                <a:solidFill>
                  <a:schemeClr val="bg1"/>
                </a:solidFill>
                <a:latin typeface="Bebas Neue"/>
                <a:ea typeface="Bebas Neue"/>
                <a:cs typeface="Bebas Neue"/>
              </a:rPr>
              <a:t> software </a:t>
            </a:r>
            <a:r>
              <a:rPr lang="tr-TR" sz="3200" dirty="0" err="1">
                <a:solidFill>
                  <a:schemeClr val="bg1"/>
                </a:solidFill>
                <a:latin typeface="Bebas Neue"/>
                <a:ea typeface="Bebas Neue"/>
                <a:cs typeface="Bebas Neue"/>
              </a:rPr>
              <a:t>development</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methods</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and</a:t>
            </a:r>
            <a:r>
              <a:rPr lang="tr-TR" sz="3200" dirty="0">
                <a:solidFill>
                  <a:schemeClr val="bg1"/>
                </a:solidFill>
                <a:latin typeface="Bebas Neue"/>
                <a:ea typeface="Bebas Neue"/>
                <a:cs typeface="Bebas Neue"/>
              </a:rPr>
              <a:t>/</a:t>
            </a:r>
            <a:r>
              <a:rPr lang="tr-TR" sz="3200" dirty="0" err="1">
                <a:solidFill>
                  <a:schemeClr val="bg1"/>
                </a:solidFill>
                <a:latin typeface="Bebas Neue"/>
                <a:ea typeface="Bebas Neue"/>
                <a:cs typeface="Bebas Neue"/>
              </a:rPr>
              <a:t>or</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process</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frameworks</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include</a:t>
            </a:r>
            <a:r>
              <a:rPr lang="tr-TR" sz="3200" dirty="0" smtClean="0">
                <a:solidFill>
                  <a:schemeClr val="bg1"/>
                </a:solidFill>
                <a:latin typeface="Bebas Neue"/>
                <a:ea typeface="Bebas Neue"/>
                <a:cs typeface="Bebas Neue"/>
              </a:rPr>
              <a:t>:</a:t>
            </a:r>
            <a:endParaRPr lang="en-GB" sz="3200" dirty="0" smtClean="0">
              <a:solidFill>
                <a:schemeClr val="bg1"/>
              </a:solidFill>
              <a:latin typeface="Bebas Neue"/>
              <a:ea typeface="Bebas Neue"/>
              <a:cs typeface="Bebas Neue"/>
            </a:endParaRPr>
          </a:p>
          <a:p>
            <a:pPr algn="l"/>
            <a:endParaRPr lang="en-GB" sz="3200" dirty="0">
              <a:solidFill>
                <a:schemeClr val="bg1"/>
              </a:solidFill>
              <a:latin typeface="Bebas Neue"/>
              <a:ea typeface="Bebas Neue"/>
              <a:cs typeface="Bebas Neue"/>
            </a:endParaRPr>
          </a:p>
          <a:p>
            <a:pPr marL="457200" indent="-457200" algn="l">
              <a:buFont typeface="Arial" panose="020B0604020202020204" pitchFamily="34" charset="0"/>
              <a:buChar char="•"/>
            </a:pPr>
            <a:r>
              <a:rPr lang="tr-TR" sz="2400" dirty="0" err="1" smtClean="0">
                <a:solidFill>
                  <a:schemeClr val="bg1"/>
                </a:solidFill>
                <a:latin typeface="Bebas Neue"/>
                <a:ea typeface="Bebas Neue"/>
                <a:cs typeface="Bebas Neue"/>
              </a:rPr>
              <a:t>Adaptive</a:t>
            </a:r>
            <a:r>
              <a:rPr lang="tr-TR" sz="2400" dirty="0" smtClean="0">
                <a:solidFill>
                  <a:schemeClr val="bg1"/>
                </a:solidFill>
                <a:latin typeface="Bebas Neue"/>
                <a:ea typeface="Bebas Neue"/>
                <a:cs typeface="Bebas Neue"/>
              </a:rPr>
              <a:t> software </a:t>
            </a:r>
            <a:r>
              <a:rPr lang="tr-TR" sz="2400" dirty="0" err="1" smtClean="0">
                <a:solidFill>
                  <a:schemeClr val="bg1"/>
                </a:solidFill>
                <a:latin typeface="Bebas Neue"/>
                <a:ea typeface="Bebas Neue"/>
                <a:cs typeface="Bebas Neue"/>
              </a:rPr>
              <a:t>development</a:t>
            </a:r>
            <a:r>
              <a:rPr lang="tr-TR" sz="2400" dirty="0" smtClean="0">
                <a:solidFill>
                  <a:schemeClr val="bg1"/>
                </a:solidFill>
                <a:latin typeface="Bebas Neue"/>
                <a:ea typeface="Bebas Neue"/>
                <a:cs typeface="Bebas Neue"/>
              </a:rPr>
              <a:t> (ASD)</a:t>
            </a:r>
          </a:p>
          <a:p>
            <a:pPr marL="457200" indent="-457200" algn="l">
              <a:buFont typeface="Arial" panose="020B0604020202020204" pitchFamily="34" charset="0"/>
              <a:buChar char="•"/>
            </a:pPr>
            <a:r>
              <a:rPr lang="tr-TR" dirty="0" err="1" smtClean="0">
                <a:solidFill>
                  <a:schemeClr val="bg1"/>
                </a:solidFill>
                <a:latin typeface="Bebas Neue"/>
                <a:ea typeface="Bebas Neue"/>
                <a:cs typeface="Bebas Neue"/>
              </a:rPr>
              <a:t>Agile</a:t>
            </a:r>
            <a:r>
              <a:rPr lang="tr-TR" dirty="0" smtClean="0">
                <a:solidFill>
                  <a:schemeClr val="bg1"/>
                </a:solidFill>
                <a:latin typeface="Bebas Neue"/>
                <a:ea typeface="Bebas Neue"/>
                <a:cs typeface="Bebas Neue"/>
              </a:rPr>
              <a:t> </a:t>
            </a:r>
            <a:r>
              <a:rPr lang="tr-TR" dirty="0" err="1">
                <a:solidFill>
                  <a:schemeClr val="bg1"/>
                </a:solidFill>
                <a:latin typeface="Bebas Neue"/>
                <a:ea typeface="Bebas Neue"/>
                <a:cs typeface="Bebas Neue"/>
              </a:rPr>
              <a:t>modeling</a:t>
            </a:r>
            <a:endParaRPr lang="tr-TR" dirty="0">
              <a:solidFill>
                <a:schemeClr val="bg1"/>
              </a:solidFill>
              <a:latin typeface="Bebas Neue"/>
              <a:ea typeface="Bebas Neue"/>
              <a:cs typeface="Bebas Neue"/>
            </a:endParaRPr>
          </a:p>
          <a:p>
            <a:pPr marL="457200" indent="-457200" algn="l">
              <a:buFont typeface="Arial" panose="020B0604020202020204" pitchFamily="34" charset="0"/>
              <a:buChar char="•"/>
            </a:pPr>
            <a:r>
              <a:rPr lang="tr-TR" dirty="0" err="1">
                <a:solidFill>
                  <a:schemeClr val="bg1"/>
                </a:solidFill>
                <a:latin typeface="Bebas Neue"/>
                <a:ea typeface="Bebas Neue"/>
                <a:cs typeface="Bebas Neue"/>
              </a:rPr>
              <a:t>Agile</a:t>
            </a:r>
            <a:r>
              <a:rPr lang="tr-TR" dirty="0">
                <a:solidFill>
                  <a:schemeClr val="bg1"/>
                </a:solidFill>
                <a:latin typeface="Bebas Neue"/>
                <a:ea typeface="Bebas Neue"/>
                <a:cs typeface="Bebas Neue"/>
              </a:rPr>
              <a:t> </a:t>
            </a:r>
            <a:r>
              <a:rPr lang="tr-TR" dirty="0" err="1">
                <a:solidFill>
                  <a:schemeClr val="bg1"/>
                </a:solidFill>
                <a:latin typeface="Bebas Neue"/>
                <a:ea typeface="Bebas Neue"/>
                <a:cs typeface="Bebas Neue"/>
              </a:rPr>
              <a:t>Unified</a:t>
            </a:r>
            <a:r>
              <a:rPr lang="tr-TR" dirty="0">
                <a:solidFill>
                  <a:schemeClr val="bg1"/>
                </a:solidFill>
                <a:latin typeface="Bebas Neue"/>
                <a:ea typeface="Bebas Neue"/>
                <a:cs typeface="Bebas Neue"/>
              </a:rPr>
              <a:t> </a:t>
            </a:r>
            <a:r>
              <a:rPr lang="tr-TR" dirty="0" err="1">
                <a:solidFill>
                  <a:schemeClr val="bg1"/>
                </a:solidFill>
                <a:latin typeface="Bebas Neue"/>
                <a:ea typeface="Bebas Neue"/>
                <a:cs typeface="Bebas Neue"/>
              </a:rPr>
              <a:t>Process</a:t>
            </a:r>
            <a:r>
              <a:rPr lang="tr-TR" dirty="0">
                <a:solidFill>
                  <a:schemeClr val="bg1"/>
                </a:solidFill>
                <a:latin typeface="Bebas Neue"/>
                <a:ea typeface="Bebas Neue"/>
                <a:cs typeface="Bebas Neue"/>
              </a:rPr>
              <a:t> (AUP)</a:t>
            </a:r>
          </a:p>
          <a:p>
            <a:pPr marL="457200" indent="-457200" algn="l">
              <a:buFont typeface="Arial" panose="020B0604020202020204" pitchFamily="34" charset="0"/>
              <a:buChar char="•"/>
            </a:pPr>
            <a:r>
              <a:rPr lang="tr-TR" sz="3200" dirty="0" err="1">
                <a:solidFill>
                  <a:schemeClr val="bg1"/>
                </a:solidFill>
                <a:latin typeface="Bebas Neue"/>
                <a:ea typeface="Bebas Neue"/>
                <a:cs typeface="Bebas Neue"/>
              </a:rPr>
              <a:t>Crystal</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Clear</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Methods</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Crystal</a:t>
            </a:r>
            <a:r>
              <a:rPr lang="tr-TR" sz="3200" dirty="0">
                <a:solidFill>
                  <a:schemeClr val="bg1"/>
                </a:solidFill>
                <a:latin typeface="Bebas Neue"/>
                <a:ea typeface="Bebas Neue"/>
                <a:cs typeface="Bebas Neue"/>
              </a:rPr>
              <a:t> </a:t>
            </a:r>
            <a:r>
              <a:rPr lang="tr-TR" sz="3200" dirty="0" err="1">
                <a:solidFill>
                  <a:schemeClr val="bg1"/>
                </a:solidFill>
                <a:latin typeface="Bebas Neue"/>
                <a:ea typeface="Bebas Neue"/>
                <a:cs typeface="Bebas Neue"/>
              </a:rPr>
              <a:t>Clear</a:t>
            </a:r>
            <a:r>
              <a:rPr lang="tr-TR" sz="3200" dirty="0">
                <a:solidFill>
                  <a:schemeClr val="bg1"/>
                </a:solidFill>
                <a:latin typeface="Bebas Neue"/>
                <a:ea typeface="Bebas Neue"/>
                <a:cs typeface="Bebas Neue"/>
              </a:rPr>
              <a:t>)</a:t>
            </a:r>
          </a:p>
          <a:p>
            <a:pPr marL="457200" indent="-457200" algn="l">
              <a:buFont typeface="Arial" panose="020B0604020202020204" pitchFamily="34" charset="0"/>
              <a:buChar char="•"/>
            </a:pPr>
            <a:r>
              <a:rPr lang="tr-TR" sz="2400" dirty="0" err="1">
                <a:solidFill>
                  <a:schemeClr val="bg1"/>
                </a:solidFill>
                <a:latin typeface="Bebas Neue"/>
                <a:ea typeface="Bebas Neue"/>
                <a:cs typeface="Bebas Neue"/>
              </a:rPr>
              <a:t>Disciplined</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agile</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delivery</a:t>
            </a:r>
            <a:endParaRPr lang="tr-TR" sz="2400" dirty="0">
              <a:solidFill>
                <a:schemeClr val="bg1"/>
              </a:solidFill>
              <a:latin typeface="Bebas Neue"/>
              <a:ea typeface="Bebas Neue"/>
              <a:cs typeface="Bebas Neue"/>
            </a:endParaRPr>
          </a:p>
          <a:p>
            <a:pPr marL="457200" indent="-457200" algn="l">
              <a:buFont typeface="Arial" panose="020B0604020202020204" pitchFamily="34" charset="0"/>
              <a:buChar char="•"/>
            </a:pPr>
            <a:r>
              <a:rPr lang="tr-TR" sz="2400" dirty="0" err="1">
                <a:solidFill>
                  <a:schemeClr val="bg1"/>
                </a:solidFill>
                <a:latin typeface="Bebas Neue"/>
                <a:ea typeface="Bebas Neue"/>
                <a:cs typeface="Bebas Neue"/>
              </a:rPr>
              <a:t>Dynamic</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systems</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development</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method</a:t>
            </a:r>
            <a:r>
              <a:rPr lang="tr-TR" sz="2400" dirty="0">
                <a:solidFill>
                  <a:schemeClr val="bg1"/>
                </a:solidFill>
                <a:latin typeface="Bebas Neue"/>
                <a:ea typeface="Bebas Neue"/>
                <a:cs typeface="Bebas Neue"/>
              </a:rPr>
              <a:t> (DSDM)</a:t>
            </a:r>
          </a:p>
          <a:p>
            <a:pPr marL="457200" indent="-457200" algn="l">
              <a:buFont typeface="Arial" panose="020B0604020202020204" pitchFamily="34" charset="0"/>
              <a:buChar char="•"/>
            </a:pPr>
            <a:r>
              <a:rPr lang="tr-TR" sz="4400" dirty="0">
                <a:solidFill>
                  <a:schemeClr val="bg1"/>
                </a:solidFill>
                <a:latin typeface="Bebas Neue"/>
                <a:ea typeface="Bebas Neue"/>
                <a:cs typeface="Bebas Neue"/>
              </a:rPr>
              <a:t>Extreme </a:t>
            </a:r>
            <a:r>
              <a:rPr lang="tr-TR" sz="4400" dirty="0" err="1">
                <a:solidFill>
                  <a:schemeClr val="bg1"/>
                </a:solidFill>
                <a:latin typeface="Bebas Neue"/>
                <a:ea typeface="Bebas Neue"/>
                <a:cs typeface="Bebas Neue"/>
              </a:rPr>
              <a:t>programming</a:t>
            </a:r>
            <a:r>
              <a:rPr lang="tr-TR" sz="4400" dirty="0">
                <a:solidFill>
                  <a:schemeClr val="bg1"/>
                </a:solidFill>
                <a:latin typeface="Bebas Neue"/>
                <a:ea typeface="Bebas Neue"/>
                <a:cs typeface="Bebas Neue"/>
              </a:rPr>
              <a:t> (XP)</a:t>
            </a:r>
          </a:p>
          <a:p>
            <a:pPr marL="457200" indent="-457200" algn="l">
              <a:buFont typeface="Arial" panose="020B0604020202020204" pitchFamily="34" charset="0"/>
              <a:buChar char="•"/>
            </a:pPr>
            <a:r>
              <a:rPr lang="tr-TR" sz="2400" dirty="0" err="1">
                <a:solidFill>
                  <a:schemeClr val="bg1"/>
                </a:solidFill>
                <a:latin typeface="Bebas Neue"/>
                <a:ea typeface="Bebas Neue"/>
                <a:cs typeface="Bebas Neue"/>
              </a:rPr>
              <a:t>Feature-driven</a:t>
            </a:r>
            <a:r>
              <a:rPr lang="tr-TR" sz="2400" dirty="0">
                <a:solidFill>
                  <a:schemeClr val="bg1"/>
                </a:solidFill>
                <a:latin typeface="Bebas Neue"/>
                <a:ea typeface="Bebas Neue"/>
                <a:cs typeface="Bebas Neue"/>
              </a:rPr>
              <a:t> </a:t>
            </a:r>
            <a:r>
              <a:rPr lang="tr-TR" sz="2400" dirty="0" err="1">
                <a:solidFill>
                  <a:schemeClr val="bg1"/>
                </a:solidFill>
                <a:latin typeface="Bebas Neue"/>
                <a:ea typeface="Bebas Neue"/>
                <a:cs typeface="Bebas Neue"/>
              </a:rPr>
              <a:t>development</a:t>
            </a:r>
            <a:r>
              <a:rPr lang="tr-TR" sz="2400" dirty="0">
                <a:solidFill>
                  <a:schemeClr val="bg1"/>
                </a:solidFill>
                <a:latin typeface="Bebas Neue"/>
                <a:ea typeface="Bebas Neue"/>
                <a:cs typeface="Bebas Neue"/>
              </a:rPr>
              <a:t> (FDD)</a:t>
            </a:r>
          </a:p>
          <a:p>
            <a:pPr marL="457200" indent="-457200" algn="l">
              <a:buFont typeface="Arial" panose="020B0604020202020204" pitchFamily="34" charset="0"/>
              <a:buChar char="•"/>
            </a:pPr>
            <a:r>
              <a:rPr lang="tr-TR" sz="3200" dirty="0" err="1">
                <a:solidFill>
                  <a:schemeClr val="bg1"/>
                </a:solidFill>
                <a:latin typeface="Bebas Neue"/>
                <a:ea typeface="Bebas Neue"/>
                <a:cs typeface="Bebas Neue"/>
              </a:rPr>
              <a:t>Lean</a:t>
            </a:r>
            <a:r>
              <a:rPr lang="tr-TR" sz="3200" dirty="0">
                <a:solidFill>
                  <a:schemeClr val="bg1"/>
                </a:solidFill>
                <a:latin typeface="Bebas Neue"/>
                <a:ea typeface="Bebas Neue"/>
                <a:cs typeface="Bebas Neue"/>
              </a:rPr>
              <a:t> software </a:t>
            </a:r>
            <a:r>
              <a:rPr lang="tr-TR" sz="3200" dirty="0" err="1">
                <a:solidFill>
                  <a:schemeClr val="bg1"/>
                </a:solidFill>
                <a:latin typeface="Bebas Neue"/>
                <a:ea typeface="Bebas Neue"/>
                <a:cs typeface="Bebas Neue"/>
              </a:rPr>
              <a:t>development</a:t>
            </a:r>
            <a:endParaRPr lang="tr-TR" sz="3200" dirty="0">
              <a:solidFill>
                <a:schemeClr val="bg1"/>
              </a:solidFill>
              <a:latin typeface="Bebas Neue"/>
              <a:ea typeface="Bebas Neue"/>
              <a:cs typeface="Bebas Neue"/>
            </a:endParaRPr>
          </a:p>
          <a:p>
            <a:pPr marL="457200" indent="-457200" algn="l">
              <a:buFont typeface="Arial" panose="020B0604020202020204" pitchFamily="34" charset="0"/>
              <a:buChar char="•"/>
            </a:pPr>
            <a:r>
              <a:rPr lang="tr-TR" sz="4400" dirty="0" err="1">
                <a:solidFill>
                  <a:schemeClr val="bg1"/>
                </a:solidFill>
                <a:latin typeface="Bebas Neue"/>
                <a:ea typeface="Bebas Neue"/>
                <a:cs typeface="Bebas Neue"/>
              </a:rPr>
              <a:t>Kanban</a:t>
            </a:r>
            <a:r>
              <a:rPr lang="tr-TR" sz="4400" dirty="0">
                <a:solidFill>
                  <a:schemeClr val="bg1"/>
                </a:solidFill>
                <a:latin typeface="Bebas Neue"/>
                <a:ea typeface="Bebas Neue"/>
                <a:cs typeface="Bebas Neue"/>
              </a:rPr>
              <a:t> (</a:t>
            </a:r>
            <a:r>
              <a:rPr lang="tr-TR" sz="4400" dirty="0" err="1">
                <a:solidFill>
                  <a:schemeClr val="bg1"/>
                </a:solidFill>
                <a:latin typeface="Bebas Neue"/>
                <a:ea typeface="Bebas Neue"/>
                <a:cs typeface="Bebas Neue"/>
              </a:rPr>
              <a:t>development</a:t>
            </a:r>
            <a:r>
              <a:rPr lang="tr-TR" sz="4400" dirty="0">
                <a:solidFill>
                  <a:schemeClr val="bg1"/>
                </a:solidFill>
                <a:latin typeface="Bebas Neue"/>
                <a:ea typeface="Bebas Neue"/>
                <a:cs typeface="Bebas Neue"/>
              </a:rPr>
              <a:t>)</a:t>
            </a:r>
          </a:p>
          <a:p>
            <a:pPr marL="457200" indent="-457200" algn="l">
              <a:buFont typeface="Arial" panose="020B0604020202020204" pitchFamily="34" charset="0"/>
              <a:buChar char="•"/>
            </a:pPr>
            <a:r>
              <a:rPr lang="tr-TR" sz="4400" dirty="0" err="1">
                <a:solidFill>
                  <a:schemeClr val="bg1"/>
                </a:solidFill>
                <a:latin typeface="Bebas Neue"/>
                <a:ea typeface="Bebas Neue"/>
                <a:cs typeface="Bebas Neue"/>
              </a:rPr>
              <a:t>Scrum</a:t>
            </a:r>
            <a:endParaRPr lang="tr-TR" sz="4400" dirty="0">
              <a:solidFill>
                <a:schemeClr val="bg1"/>
              </a:solidFill>
              <a:latin typeface="Bebas Neue"/>
              <a:ea typeface="Bebas Neue"/>
              <a:cs typeface="Bebas Neue"/>
            </a:endParaRPr>
          </a:p>
          <a:p>
            <a:pPr marL="457200" indent="-457200" algn="l">
              <a:buFont typeface="Arial" panose="020B0604020202020204" pitchFamily="34" charset="0"/>
              <a:buChar char="•"/>
            </a:pPr>
            <a:r>
              <a:rPr lang="tr-TR" sz="3200" dirty="0" err="1">
                <a:solidFill>
                  <a:schemeClr val="bg1"/>
                </a:solidFill>
                <a:latin typeface="Bebas Neue"/>
                <a:ea typeface="Bebas Neue"/>
                <a:cs typeface="Bebas Neue"/>
              </a:rPr>
              <a:t>Scrum</a:t>
            </a:r>
            <a:r>
              <a:rPr lang="tr-TR" sz="3200" dirty="0">
                <a:solidFill>
                  <a:schemeClr val="bg1"/>
                </a:solidFill>
                <a:latin typeface="Bebas Neue"/>
                <a:ea typeface="Bebas Neue"/>
                <a:cs typeface="Bebas Neue"/>
              </a:rPr>
              <a:t> ban</a:t>
            </a:r>
          </a:p>
        </p:txBody>
      </p:sp>
      <p:sp>
        <p:nvSpPr>
          <p:cNvPr id="4" name="Shape 373"/>
          <p:cNvSpPr/>
          <p:nvPr/>
        </p:nvSpPr>
        <p:spPr>
          <a:xfrm>
            <a:off x="277268" y="374812"/>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AGILE frameworks</a:t>
            </a:r>
            <a:endParaRPr sz="12800" dirty="0">
              <a:solidFill>
                <a:schemeClr val="bg1"/>
              </a:solidFill>
            </a:endParaRPr>
          </a:p>
        </p:txBody>
      </p:sp>
    </p:spTree>
    <p:extLst>
      <p:ext uri="{BB962C8B-B14F-4D97-AF65-F5344CB8AC3E}">
        <p14:creationId xmlns:p14="http://schemas.microsoft.com/office/powerpoint/2010/main" val="322721007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712" y="1711879"/>
            <a:ext cx="12169352" cy="8534644"/>
          </a:xfrm>
          <a:prstGeom prst="rect">
            <a:avLst/>
          </a:prstGeom>
        </p:spPr>
        <p:txBody>
          <a:bodyPr wrap="square">
            <a:spAutoFit/>
          </a:bodyPr>
          <a:lstStyle/>
          <a:p>
            <a:pPr algn="r">
              <a:lnSpc>
                <a:spcPct val="90000"/>
              </a:lnSpc>
              <a:buFont typeface="Wingdings" pitchFamily="2" charset="2"/>
              <a:buNone/>
            </a:pPr>
            <a:r>
              <a:rPr lang="en-US" sz="5400" dirty="0">
                <a:solidFill>
                  <a:schemeClr val="bg1"/>
                </a:solidFill>
                <a:latin typeface="Bebas Neue"/>
                <a:ea typeface="Bebas Neue"/>
                <a:cs typeface="Bebas Neue"/>
                <a:sym typeface="Bebas Neue"/>
              </a:rPr>
              <a:t>Scrum in 100 </a:t>
            </a:r>
            <a:r>
              <a:rPr lang="en-US" sz="5400" dirty="0" smtClean="0">
                <a:solidFill>
                  <a:schemeClr val="bg1"/>
                </a:solidFill>
                <a:latin typeface="Bebas Neue"/>
                <a:ea typeface="Bebas Neue"/>
                <a:cs typeface="Bebas Neue"/>
                <a:sym typeface="Bebas Neue"/>
              </a:rPr>
              <a:t>words</a:t>
            </a:r>
          </a:p>
          <a:p>
            <a:pPr algn="r">
              <a:lnSpc>
                <a:spcPct val="90000"/>
              </a:lnSpc>
              <a:buFont typeface="Wingdings" pitchFamily="2" charset="2"/>
              <a:buNone/>
            </a:pPr>
            <a:endParaRPr lang="en-US" sz="4000" dirty="0">
              <a:solidFill>
                <a:schemeClr val="bg1"/>
              </a:solidFill>
              <a:latin typeface="Bebas Neue"/>
              <a:ea typeface="Bebas Neue"/>
              <a:cs typeface="Bebas Neue"/>
              <a:sym typeface="Bebas Neue"/>
            </a:endParaRPr>
          </a:p>
          <a:p>
            <a:pPr marL="571500" indent="-571500" algn="l">
              <a:lnSpc>
                <a:spcPct val="90000"/>
              </a:lnSpc>
              <a:buFont typeface="Arial" panose="020B0604020202020204" pitchFamily="34" charset="0"/>
              <a:buChar char="•"/>
            </a:pPr>
            <a:r>
              <a:rPr lang="en-US" sz="4000" dirty="0">
                <a:solidFill>
                  <a:schemeClr val="bg1"/>
                </a:solidFill>
                <a:latin typeface="Bebas Neue"/>
                <a:ea typeface="Bebas Neue"/>
                <a:cs typeface="Bebas Neue"/>
                <a:sym typeface="Bebas Neue"/>
              </a:rPr>
              <a:t>Scrum is an agile process that allows us to focus on delivering the </a:t>
            </a:r>
            <a:r>
              <a:rPr lang="en-US" sz="4000" dirty="0">
                <a:solidFill>
                  <a:srgbClr val="002060"/>
                </a:solidFill>
                <a:latin typeface="Bebas Neue"/>
                <a:ea typeface="Bebas Neue"/>
                <a:cs typeface="Bebas Neue"/>
                <a:sym typeface="Bebas Neue"/>
              </a:rPr>
              <a:t>highest business value </a:t>
            </a:r>
            <a:r>
              <a:rPr lang="en-US" sz="4000" dirty="0">
                <a:solidFill>
                  <a:schemeClr val="bg1"/>
                </a:solidFill>
                <a:latin typeface="Bebas Neue"/>
                <a:ea typeface="Bebas Neue"/>
                <a:cs typeface="Bebas Neue"/>
                <a:sym typeface="Bebas Neue"/>
              </a:rPr>
              <a:t>in the shortest time. </a:t>
            </a:r>
            <a:endParaRPr lang="en-US" sz="4000" dirty="0" smtClean="0">
              <a:solidFill>
                <a:schemeClr val="bg1"/>
              </a:solidFill>
              <a:latin typeface="Bebas Neue"/>
              <a:ea typeface="Bebas Neue"/>
              <a:cs typeface="Bebas Neue"/>
              <a:sym typeface="Bebas Neue"/>
            </a:endParaRPr>
          </a:p>
          <a:p>
            <a:pPr algn="l">
              <a:lnSpc>
                <a:spcPct val="90000"/>
              </a:lnSpc>
            </a:pPr>
            <a:endParaRPr lang="en-US" sz="4000" dirty="0">
              <a:solidFill>
                <a:schemeClr val="bg1"/>
              </a:solidFill>
              <a:latin typeface="Bebas Neue"/>
              <a:ea typeface="Bebas Neue"/>
              <a:cs typeface="Bebas Neue"/>
              <a:sym typeface="Bebas Neue"/>
            </a:endParaRPr>
          </a:p>
          <a:p>
            <a:pPr marL="571500" indent="-571500" algn="l">
              <a:lnSpc>
                <a:spcPct val="90000"/>
              </a:lnSpc>
              <a:buFont typeface="Arial" panose="020B0604020202020204" pitchFamily="34" charset="0"/>
              <a:buChar char="•"/>
            </a:pPr>
            <a:r>
              <a:rPr lang="en-US" sz="4000" dirty="0">
                <a:solidFill>
                  <a:schemeClr val="bg1"/>
                </a:solidFill>
                <a:latin typeface="Bebas Neue"/>
                <a:ea typeface="Bebas Neue"/>
                <a:cs typeface="Bebas Neue"/>
                <a:sym typeface="Bebas Neue"/>
              </a:rPr>
              <a:t>It allows us to rapidly and </a:t>
            </a:r>
            <a:r>
              <a:rPr lang="en-US" sz="4000" dirty="0">
                <a:solidFill>
                  <a:srgbClr val="002060"/>
                </a:solidFill>
                <a:latin typeface="Bebas Neue"/>
                <a:ea typeface="Bebas Neue"/>
                <a:cs typeface="Bebas Neue"/>
                <a:sym typeface="Bebas Neue"/>
              </a:rPr>
              <a:t>repeatedly</a:t>
            </a:r>
            <a:r>
              <a:rPr lang="en-US" sz="4000" dirty="0">
                <a:solidFill>
                  <a:schemeClr val="bg1"/>
                </a:solidFill>
                <a:latin typeface="Bebas Neue"/>
                <a:ea typeface="Bebas Neue"/>
                <a:cs typeface="Bebas Neue"/>
                <a:sym typeface="Bebas Neue"/>
              </a:rPr>
              <a:t> inspect actual working software (every two weeks to one month</a:t>
            </a:r>
            <a:r>
              <a:rPr lang="en-US" sz="4000" dirty="0" smtClean="0">
                <a:solidFill>
                  <a:schemeClr val="bg1"/>
                </a:solidFill>
                <a:latin typeface="Bebas Neue"/>
                <a:ea typeface="Bebas Neue"/>
                <a:cs typeface="Bebas Neue"/>
                <a:sym typeface="Bebas Neue"/>
              </a:rPr>
              <a:t>).</a:t>
            </a:r>
          </a:p>
          <a:p>
            <a:pPr algn="l">
              <a:lnSpc>
                <a:spcPct val="90000"/>
              </a:lnSpc>
            </a:pPr>
            <a:endParaRPr lang="en-US" sz="4000" dirty="0">
              <a:solidFill>
                <a:schemeClr val="bg1"/>
              </a:solidFill>
              <a:latin typeface="Bebas Neue"/>
              <a:ea typeface="Bebas Neue"/>
              <a:cs typeface="Bebas Neue"/>
              <a:sym typeface="Bebas Neue"/>
            </a:endParaRPr>
          </a:p>
          <a:p>
            <a:pPr marL="571500" indent="-571500" algn="l">
              <a:lnSpc>
                <a:spcPct val="90000"/>
              </a:lnSpc>
              <a:buFont typeface="Arial" panose="020B0604020202020204" pitchFamily="34" charset="0"/>
              <a:buChar char="•"/>
            </a:pPr>
            <a:r>
              <a:rPr lang="en-US" sz="4000" dirty="0">
                <a:solidFill>
                  <a:schemeClr val="bg1"/>
                </a:solidFill>
                <a:latin typeface="Bebas Neue"/>
                <a:ea typeface="Bebas Neue"/>
                <a:cs typeface="Bebas Neue"/>
                <a:sym typeface="Bebas Neue"/>
              </a:rPr>
              <a:t>The business sets the priorities. Our teams self-manage to determine the best way to deliver the </a:t>
            </a:r>
            <a:r>
              <a:rPr lang="en-US" sz="4000" dirty="0">
                <a:solidFill>
                  <a:srgbClr val="002060"/>
                </a:solidFill>
                <a:latin typeface="Bebas Neue"/>
                <a:ea typeface="Bebas Neue"/>
                <a:cs typeface="Bebas Neue"/>
                <a:sym typeface="Bebas Neue"/>
              </a:rPr>
              <a:t>highest priority features. </a:t>
            </a:r>
            <a:endParaRPr lang="en-US" sz="4000" dirty="0" smtClean="0">
              <a:solidFill>
                <a:srgbClr val="002060"/>
              </a:solidFill>
              <a:latin typeface="Bebas Neue"/>
              <a:ea typeface="Bebas Neue"/>
              <a:cs typeface="Bebas Neue"/>
              <a:sym typeface="Bebas Neue"/>
            </a:endParaRPr>
          </a:p>
          <a:p>
            <a:pPr algn="l">
              <a:lnSpc>
                <a:spcPct val="90000"/>
              </a:lnSpc>
            </a:pPr>
            <a:endParaRPr lang="en-US" sz="4000" dirty="0">
              <a:solidFill>
                <a:srgbClr val="002060"/>
              </a:solidFill>
              <a:latin typeface="Bebas Neue"/>
              <a:ea typeface="Bebas Neue"/>
              <a:cs typeface="Bebas Neue"/>
              <a:sym typeface="Bebas Neue"/>
            </a:endParaRPr>
          </a:p>
          <a:p>
            <a:pPr marL="571500" indent="-571500" algn="l">
              <a:lnSpc>
                <a:spcPct val="90000"/>
              </a:lnSpc>
              <a:buFont typeface="Arial" panose="020B0604020202020204" pitchFamily="34" charset="0"/>
              <a:buChar char="•"/>
            </a:pPr>
            <a:r>
              <a:rPr lang="en-US" sz="4000" dirty="0">
                <a:solidFill>
                  <a:schemeClr val="bg1"/>
                </a:solidFill>
                <a:latin typeface="Bebas Neue"/>
                <a:ea typeface="Bebas Neue"/>
                <a:cs typeface="Bebas Neue"/>
                <a:sym typeface="Bebas Neue"/>
              </a:rPr>
              <a:t>Every two weeks to a month anyone can </a:t>
            </a:r>
            <a:r>
              <a:rPr lang="en-US" sz="4000" dirty="0">
                <a:solidFill>
                  <a:srgbClr val="002060"/>
                </a:solidFill>
                <a:latin typeface="Bebas Neue"/>
                <a:ea typeface="Bebas Neue"/>
                <a:cs typeface="Bebas Neue"/>
                <a:sym typeface="Bebas Neue"/>
              </a:rPr>
              <a:t>see real working software</a:t>
            </a:r>
            <a:r>
              <a:rPr lang="en-US" sz="4000" dirty="0">
                <a:solidFill>
                  <a:schemeClr val="bg1"/>
                </a:solidFill>
                <a:latin typeface="Bebas Neue"/>
                <a:ea typeface="Bebas Neue"/>
                <a:cs typeface="Bebas Neue"/>
                <a:sym typeface="Bebas Neue"/>
              </a:rPr>
              <a:t> and decide to release it as is or continue to enhance for another iteration.</a:t>
            </a:r>
          </a:p>
          <a:p>
            <a:pPr algn="l"/>
            <a:endParaRPr lang="en-GB" sz="3200" dirty="0">
              <a:solidFill>
                <a:schemeClr val="bg1"/>
              </a:solidFill>
              <a:latin typeface="Bebas Neue"/>
              <a:ea typeface="Bebas Neue"/>
              <a:cs typeface="Bebas Neue"/>
              <a:hlinkClick r:id="rId3" tooltip="Adaptive software development"/>
            </a:endParaRPr>
          </a:p>
        </p:txBody>
      </p:sp>
      <p:sp>
        <p:nvSpPr>
          <p:cNvPr id="4" name="Shape 373"/>
          <p:cNvSpPr/>
          <p:nvPr/>
        </p:nvSpPr>
        <p:spPr>
          <a:xfrm>
            <a:off x="309712" y="434244"/>
            <a:ext cx="12025336" cy="137883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l">
              <a:lnSpc>
                <a:spcPct val="70000"/>
              </a:lnSpc>
              <a:defRPr sz="25800">
                <a:solidFill>
                  <a:srgbClr val="FFFFFF"/>
                </a:solidFill>
                <a:latin typeface="Bebas Neue"/>
                <a:ea typeface="Bebas Neue"/>
                <a:cs typeface="Bebas Neue"/>
                <a:sym typeface="Bebas Neue"/>
              </a:defRPr>
            </a:lvl1pPr>
          </a:lstStyle>
          <a:p>
            <a:pPr lvl="0">
              <a:defRPr sz="1800">
                <a:solidFill>
                  <a:srgbClr val="000000"/>
                </a:solidFill>
              </a:defRPr>
            </a:pPr>
            <a:r>
              <a:rPr lang="en-GB" sz="12800" dirty="0" smtClean="0">
                <a:solidFill>
                  <a:schemeClr val="bg1"/>
                </a:solidFill>
              </a:rPr>
              <a:t>SCRUM </a:t>
            </a:r>
            <a:r>
              <a:rPr lang="en-GB" sz="8800" dirty="0" smtClean="0">
                <a:solidFill>
                  <a:schemeClr val="bg1"/>
                </a:solidFill>
              </a:rPr>
              <a:t>as a</a:t>
            </a:r>
            <a:r>
              <a:rPr lang="tr-TR" sz="8800" dirty="0" smtClean="0">
                <a:solidFill>
                  <a:schemeClr val="bg1"/>
                </a:solidFill>
              </a:rPr>
              <a:t>n</a:t>
            </a:r>
            <a:r>
              <a:rPr lang="en-GB" sz="8800" dirty="0" smtClean="0">
                <a:solidFill>
                  <a:schemeClr val="bg1"/>
                </a:solidFill>
              </a:rPr>
              <a:t> AGILE METHOD</a:t>
            </a:r>
            <a:endParaRPr sz="8800" dirty="0">
              <a:solidFill>
                <a:schemeClr val="bg1"/>
              </a:solidFill>
            </a:endParaRPr>
          </a:p>
        </p:txBody>
      </p:sp>
    </p:spTree>
    <p:extLst>
      <p:ext uri="{BB962C8B-B14F-4D97-AF65-F5344CB8AC3E}">
        <p14:creationId xmlns:p14="http://schemas.microsoft.com/office/powerpoint/2010/main" val="2115389022"/>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8631</TotalTime>
  <Words>2082</Words>
  <Application>Microsoft Office PowerPoint</Application>
  <PresentationFormat>Custom</PresentationFormat>
  <Paragraphs>551</Paragraphs>
  <Slides>67</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Gill Sans</vt:lpstr>
      <vt:lpstr>Helvetica Light</vt:lpstr>
      <vt:lpstr>Politica</vt:lpstr>
      <vt:lpstr>Bebas Neue</vt:lpstr>
      <vt:lpstr>Wingdings</vt:lpstr>
      <vt:lpstr>Helvetica</vt:lpstr>
      <vt:lpstr>Verdana</vt:lpstr>
      <vt:lpstr>Avenir Book</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vt:lpstr>
      <vt:lpstr>Product Owner</vt:lpstr>
      <vt:lpstr>Product Owner</vt:lpstr>
      <vt:lpstr>Scrum Master</vt:lpstr>
      <vt:lpstr>Scrum Master</vt:lpstr>
      <vt:lpstr>The Team</vt:lpstr>
      <vt:lpstr>The Team</vt:lpstr>
      <vt:lpstr>Product Backlog</vt:lpstr>
      <vt:lpstr>Product Backlog</vt:lpstr>
      <vt:lpstr>User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Sprints</vt:lpstr>
      <vt:lpstr>Sprint Planning</vt:lpstr>
      <vt:lpstr>PowerPoint Presentation</vt:lpstr>
      <vt:lpstr>PowerPoint Presentation</vt:lpstr>
      <vt:lpstr>PowerPoint Presentation</vt:lpstr>
      <vt:lpstr>Sprint Backlog</vt:lpstr>
      <vt:lpstr>PowerPoint Presentation</vt:lpstr>
      <vt:lpstr>PowerPoint Presentation</vt:lpstr>
      <vt:lpstr>Daily stand-ups</vt:lpstr>
      <vt:lpstr>Daily stand-ups</vt:lpstr>
      <vt:lpstr>Task Board</vt:lpstr>
      <vt:lpstr>Task Board</vt:lpstr>
      <vt:lpstr>PowerPoint Presentation</vt:lpstr>
      <vt:lpstr>PowerPoint Presentation</vt:lpstr>
      <vt:lpstr>Definition of Done</vt:lpstr>
      <vt:lpstr>PowerPoint Presentation</vt:lpstr>
      <vt:lpstr>Sprint Review</vt:lpstr>
      <vt:lpstr>Sprint Review</vt:lpstr>
      <vt:lpstr>PowerPoint Presentation</vt:lpstr>
      <vt:lpstr>Sprint Retrospective</vt:lpstr>
      <vt:lpstr>Sprint Retrospective</vt:lpstr>
      <vt:lpstr>Sprint Retrospective sad mad glad</vt:lpstr>
      <vt:lpstr>Sprint Retrospective  The Wheel (the Starfish)</vt:lpstr>
      <vt:lpstr>Sprint Retrospective  more alternatives</vt:lpstr>
      <vt:lpstr>Sprint Retrospective radiator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Cankaya, Pınar</dc:creator>
  <cp:lastModifiedBy>Cankaya, Pınar</cp:lastModifiedBy>
  <cp:revision>683</cp:revision>
  <dcterms:modified xsi:type="dcterms:W3CDTF">2017-01-11T09:03:12Z</dcterms:modified>
</cp:coreProperties>
</file>